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44" r:id="rId4"/>
  </p:sldMasterIdLst>
  <p:notesMasterIdLst>
    <p:notesMasterId r:id="rId76"/>
  </p:notesMasterIdLst>
  <p:handoutMasterIdLst>
    <p:handoutMasterId r:id="rId77"/>
  </p:handoutMasterIdLst>
  <p:sldIdLst>
    <p:sldId id="256" r:id="rId5"/>
    <p:sldId id="341" r:id="rId6"/>
    <p:sldId id="345" r:id="rId7"/>
    <p:sldId id="346" r:id="rId8"/>
    <p:sldId id="275" r:id="rId9"/>
    <p:sldId id="277" r:id="rId10"/>
    <p:sldId id="279" r:id="rId11"/>
    <p:sldId id="282" r:id="rId12"/>
    <p:sldId id="280" r:id="rId13"/>
    <p:sldId id="281" r:id="rId14"/>
    <p:sldId id="283" r:id="rId15"/>
    <p:sldId id="284" r:id="rId16"/>
    <p:sldId id="342" r:id="rId17"/>
    <p:sldId id="344" r:id="rId18"/>
    <p:sldId id="343" r:id="rId19"/>
    <p:sldId id="285" r:id="rId20"/>
    <p:sldId id="286" r:id="rId21"/>
    <p:sldId id="302" r:id="rId22"/>
    <p:sldId id="303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7" r:id="rId33"/>
    <p:sldId id="296" r:id="rId34"/>
    <p:sldId id="299" r:id="rId35"/>
    <p:sldId id="300" r:id="rId36"/>
    <p:sldId id="305" r:id="rId37"/>
    <p:sldId id="301" r:id="rId38"/>
    <p:sldId id="304" r:id="rId39"/>
    <p:sldId id="306" r:id="rId40"/>
    <p:sldId id="307" r:id="rId41"/>
    <p:sldId id="308" r:id="rId42"/>
    <p:sldId id="309" r:id="rId43"/>
    <p:sldId id="310" r:id="rId44"/>
    <p:sldId id="311" r:id="rId45"/>
    <p:sldId id="312" r:id="rId46"/>
    <p:sldId id="313" r:id="rId47"/>
    <p:sldId id="314" r:id="rId48"/>
    <p:sldId id="315" r:id="rId49"/>
    <p:sldId id="316" r:id="rId50"/>
    <p:sldId id="317" r:id="rId51"/>
    <p:sldId id="318" r:id="rId52"/>
    <p:sldId id="319" r:id="rId53"/>
    <p:sldId id="320" r:id="rId54"/>
    <p:sldId id="321" r:id="rId55"/>
    <p:sldId id="322" r:id="rId56"/>
    <p:sldId id="323" r:id="rId57"/>
    <p:sldId id="324" r:id="rId58"/>
    <p:sldId id="325" r:id="rId59"/>
    <p:sldId id="326" r:id="rId60"/>
    <p:sldId id="327" r:id="rId61"/>
    <p:sldId id="328" r:id="rId62"/>
    <p:sldId id="330" r:id="rId63"/>
    <p:sldId id="329" r:id="rId64"/>
    <p:sldId id="331" r:id="rId65"/>
    <p:sldId id="332" r:id="rId66"/>
    <p:sldId id="333" r:id="rId67"/>
    <p:sldId id="334" r:id="rId68"/>
    <p:sldId id="335" r:id="rId69"/>
    <p:sldId id="336" r:id="rId70"/>
    <p:sldId id="337" r:id="rId71"/>
    <p:sldId id="338" r:id="rId72"/>
    <p:sldId id="339" r:id="rId73"/>
    <p:sldId id="340" r:id="rId74"/>
    <p:sldId id="274" r:id="rId75"/>
  </p:sldIdLst>
  <p:sldSz cx="12192000" cy="6858000"/>
  <p:notesSz cx="6858000" cy="9144000"/>
  <p:embeddedFontLst>
    <p:embeddedFont>
      <p:font typeface="Cambria Math" panose="02040503050406030204" pitchFamily="18" charset="0"/>
      <p:regular r:id="rId78"/>
    </p:embeddedFont>
    <p:embeddedFont>
      <p:font typeface="Cascadia Mono" panose="020B0609020000020004" pitchFamily="49" charset="0"/>
      <p:regular r:id="rId79"/>
      <p:bold r:id="rId80"/>
      <p:italic r:id="rId81"/>
      <p:boldItalic r:id="rId82"/>
    </p:embeddedFont>
    <p:embeddedFont>
      <p:font typeface="Consolas" panose="020B0609020204030204" pitchFamily="49" charset="0"/>
      <p:regular r:id="rId83"/>
      <p:bold r:id="rId84"/>
      <p:italic r:id="rId85"/>
      <p:boldItalic r:id="rId86"/>
    </p:embeddedFont>
    <p:embeddedFont>
      <p:font typeface="Microsoft YaHei UI" panose="020B0503020204020204" pitchFamily="34" charset="-122"/>
      <p:regular r:id="rId87"/>
      <p:bold r:id="rId88"/>
    </p:embeddedFont>
  </p:embeddedFontLst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243A2CE-4179-4E7E-9C36-08D11ECED776}">
          <p14:sldIdLst>
            <p14:sldId id="256"/>
            <p14:sldId id="341"/>
            <p14:sldId id="345"/>
            <p14:sldId id="346"/>
          </p14:sldIdLst>
        </p14:section>
        <p14:section name="Array" id="{15DA1F34-B908-45C5-926C-00491F153DDA}">
          <p14:sldIdLst>
            <p14:sldId id="275"/>
            <p14:sldId id="277"/>
            <p14:sldId id="279"/>
            <p14:sldId id="282"/>
            <p14:sldId id="280"/>
            <p14:sldId id="281"/>
            <p14:sldId id="283"/>
            <p14:sldId id="284"/>
            <p14:sldId id="342"/>
            <p14:sldId id="344"/>
            <p14:sldId id="343"/>
            <p14:sldId id="285"/>
            <p14:sldId id="286"/>
            <p14:sldId id="302"/>
            <p14:sldId id="303"/>
            <p14:sldId id="287"/>
            <p14:sldId id="288"/>
            <p14:sldId id="289"/>
          </p14:sldIdLst>
        </p14:section>
        <p14:section name="Character" id="{89FDC450-A26B-4A72-8741-BE69AAE1815D}">
          <p14:sldIdLst>
            <p14:sldId id="290"/>
            <p14:sldId id="291"/>
            <p14:sldId id="292"/>
            <p14:sldId id="293"/>
            <p14:sldId id="294"/>
            <p14:sldId id="295"/>
            <p14:sldId id="297"/>
            <p14:sldId id="296"/>
          </p14:sldIdLst>
        </p14:section>
        <p14:section name="String" id="{48333683-7634-4FEC-8FCA-C440C0C6BB37}">
          <p14:sldIdLst>
            <p14:sldId id="299"/>
            <p14:sldId id="300"/>
            <p14:sldId id="305"/>
            <p14:sldId id="301"/>
            <p14:sldId id="304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</p14:sldIdLst>
        </p14:section>
        <p14:section name="Standard Library" id="{5EE5E006-FD1D-4727-A59E-3474BD64464F}">
          <p14:sldIdLst>
            <p14:sldId id="324"/>
            <p14:sldId id="325"/>
            <p14:sldId id="326"/>
            <p14:sldId id="327"/>
            <p14:sldId id="328"/>
            <p14:sldId id="330"/>
            <p14:sldId id="329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848E"/>
    <a:srgbClr val="F6B5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3992" autoAdjust="0"/>
  </p:normalViewPr>
  <p:slideViewPr>
    <p:cSldViewPr snapToGrid="0" snapToObjects="1">
      <p:cViewPr varScale="1">
        <p:scale>
          <a:sx n="66" d="100"/>
          <a:sy n="66" d="100"/>
        </p:scale>
        <p:origin x="687" y="39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5329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font" Target="fonts/font7.fntdata"/><Relationship Id="rId89" Type="http://schemas.openxmlformats.org/officeDocument/2006/relationships/presProps" Target="presProps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font" Target="fonts/font2.fntdata"/><Relationship Id="rId5" Type="http://schemas.openxmlformats.org/officeDocument/2006/relationships/slide" Target="slides/slide1.xml"/><Relationship Id="rId90" Type="http://schemas.openxmlformats.org/officeDocument/2006/relationships/viewProps" Target="viewProps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font" Target="fonts/font3.fntdata"/><Relationship Id="rId85" Type="http://schemas.openxmlformats.org/officeDocument/2006/relationships/font" Target="fonts/font8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font" Target="fonts/font6.fntdata"/><Relationship Id="rId88" Type="http://schemas.openxmlformats.org/officeDocument/2006/relationships/font" Target="fonts/font11.fntdata"/><Relationship Id="rId9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font" Target="fonts/font1.fntdata"/><Relationship Id="rId81" Type="http://schemas.openxmlformats.org/officeDocument/2006/relationships/font" Target="fonts/font4.fntdata"/><Relationship Id="rId86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tableStyles" Target="tableStyles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font" Target="fonts/font10.fntdata"/><Relationship Id="rId61" Type="http://schemas.openxmlformats.org/officeDocument/2006/relationships/slide" Target="slides/slide57.xml"/><Relationship Id="rId82" Type="http://schemas.openxmlformats.org/officeDocument/2006/relationships/font" Target="fonts/font5.fntdata"/><Relationship Id="rId19" Type="http://schemas.openxmlformats.org/officeDocument/2006/relationships/slide" Target="slides/slide1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252723D-D4DE-4556-A681-674D63E5E761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2024/10/29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EC605DA-80A8-4B7B-B889-6C5700BB4CEA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jpeg>
</file>

<file path=ppt/media/image5.png>
</file>

<file path=ppt/media/image50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A407D89-7B00-4E0F-AC04-610B20E7CAF9}" type="datetime1">
              <a:rPr lang="zh-CN" altLang="en-US" smtClean="0"/>
              <a:pPr/>
              <a:t>2024/10/29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3544625-0ADF-4414-89A2-9E135F0C849F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F01C9-5BF9-7A14-82C7-AF4962243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35E0902B-5D3A-C2C3-F7FE-528443BB5A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4D6F685-A7B7-4A9E-E3DA-4C401BD5FC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547BD069-74A4-E692-C810-46DB8A7442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376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A438F-4D4A-3390-A0E3-4C4CB9BF9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449E177-808B-A467-8CDE-0B72BE58DC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339BFCD-FD76-DCBD-84B3-8470D6C6D3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19B3FA1B-6A76-9E3E-F730-E0276167E6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8320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966C6C-B185-AA18-C644-04E02FFF9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CED8D66-BB46-59D8-64D0-72400E46CA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B3ED83A-58A1-0EB0-E95F-C6B182001B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0393FFCD-79FB-0362-AD1B-4E0F4FAFC9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3895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954F9-2BE1-E257-343F-1467BAB5F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8EBBB65-5E43-61CC-3AE0-34BAFEC912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5B0A54C-0C5E-8B9B-00ED-39DB16F7D4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0DDA5000-5FA7-C731-A5DC-C5BCDA244F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0627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73A1FE-6CB9-B470-1370-7EDB9F9F6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60AEBB0-0601-9F2A-ECDC-15FE5D45D1D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73A2F37-C23E-DF5E-9A21-38A5B48621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023C6BAE-B6EB-7E4F-0823-F739A6E659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1108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4E8089-1BDA-3A6C-FBD1-E032DC587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3A07085-56C8-C073-A3F3-1FA5E16154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29450E8-4608-B59D-4D88-BE48FD1F70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9E7E33A4-DCD4-866C-368F-18D610AFD6F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1168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87D2F-0B0C-1380-ED76-51AEB1403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5AC2082-2D56-D3F7-5CA5-F8BCC2883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2CDC04F-211F-3C90-10E8-F2C92C0072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>
            <a:extLst>
              <a:ext uri="{FF2B5EF4-FFF2-40B4-BE49-F238E27FC236}">
                <a16:creationId xmlns:a16="http://schemas.microsoft.com/office/drawing/2014/main" id="{2D4971B2-50BE-BDAF-9619-675669D50AC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891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rtlCol="0" anchor="b">
            <a:normAutofit/>
          </a:bodyPr>
          <a:lstStyle>
            <a:lvl1pPr algn="r">
              <a:defRPr sz="4800" baseline="0">
                <a:effectLst/>
                <a:latin typeface="+mj-lt"/>
                <a:ea typeface="+mj-ea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3962399" y="4385732"/>
            <a:ext cx="7197726" cy="1405467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 baseline="0">
                <a:solidFill>
                  <a:schemeClr val="tx1"/>
                </a:solidFill>
                <a:latin typeface="+mj-lt"/>
                <a:ea typeface="+mj-e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 dirty="0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>
            <a:lvl1pPr>
              <a:defRPr baseline="0">
                <a:latin typeface="+mn-lt"/>
                <a:ea typeface="+mn-ea"/>
              </a:defRPr>
            </a:lvl1pPr>
          </a:lstStyle>
          <a:p>
            <a:fld id="{F8909168-4A34-4324-A83E-BD3E42B16F2A}" type="datetime1">
              <a:rPr lang="zh-CN" altLang="en-US" smtClean="0"/>
              <a:pPr/>
              <a:t>2024/10/29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>
            <a:lvl1pPr>
              <a:defRPr baseline="0">
                <a:latin typeface="+mn-lt"/>
                <a:ea typeface="+mn-ea"/>
              </a:defRPr>
            </a:lvl1pPr>
          </a:lstStyle>
          <a:p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4" name="图片占位符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105F54-EE89-4D9B-9F9C-6DECEE061631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CN" altLang="en-US" noProof="0"/>
              <a:t>单击图标以添加图片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C26EF6-1ED0-4FB0-8F90-2C9921C13D99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rtlCol="0" anchor="ctr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EE78C5-681C-4317-A28E-695CCF90563A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CN" altLang="en-US" sz="8000" noProof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CN" altLang="en-US" sz="8000" noProof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</a:p>
        </p:txBody>
      </p:sp>
      <p:sp>
        <p:nvSpPr>
          <p:cNvPr id="16" name="标题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rtlCol="0" anchor="ctr"/>
          <a:lstStyle>
            <a:lvl1pPr marL="0" indent="0">
              <a:buFontTx/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DBD9451-F8BC-4121-A45B-F0B7464CF2AC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9E57DC2-970A-4B3E-BB1C-7A09969E49DF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FEA4BC-BAE6-4A1F-994E-523C55AE5C9B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CN" altLang="en-US" sz="8000" noProof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CN" altLang="en-US" sz="8000" noProof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</a:p>
        </p:txBody>
      </p:sp>
      <p:sp>
        <p:nvSpPr>
          <p:cNvPr id="16" name="标题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CN" altLang="en-US" noProof="0"/>
              <a:t>单击此处编辑母版文本样式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025E4979-2E7C-4B55-B892-E9FF271F4E15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9E57DC2-970A-4B3E-BB1C-7A09969E49DF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或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zh-CN" altLang="en-US" noProof="0"/>
              <a:t>单击此处编辑母版文本样式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1027BD-1FB7-485B-9032-6DD3B27E5252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A2B674-02BF-4098-BE33-7013FA47DF03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rtlCol="0" anchor="t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66CD0FE-0A49-4198-A732-213A10C7BDD9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="1" baseline="0">
                <a:latin typeface="+mj-lt"/>
                <a:ea typeface="+mj-ea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 anchor="ctr"/>
          <a:lstStyle>
            <a:lvl1pPr>
              <a:defRPr baseline="0">
                <a:latin typeface="+mn-lt"/>
                <a:ea typeface="+mn-ea"/>
                <a:cs typeface="Cascadia Mono" panose="020B0609020000020004" pitchFamily="49" charset="0"/>
              </a:defRPr>
            </a:lvl1pPr>
            <a:lvl2pPr>
              <a:defRPr baseline="0">
                <a:latin typeface="+mn-lt"/>
                <a:ea typeface="+mn-ea"/>
              </a:defRPr>
            </a:lvl2pPr>
            <a:lvl3pPr>
              <a:defRPr baseline="0">
                <a:latin typeface="+mn-lt"/>
                <a:ea typeface="+mn-ea"/>
              </a:defRPr>
            </a:lvl3pPr>
            <a:lvl4pPr>
              <a:defRPr baseline="0">
                <a:latin typeface="+mn-lt"/>
                <a:ea typeface="+mn-ea"/>
              </a:defRPr>
            </a:lvl4pPr>
            <a:lvl5pPr>
              <a:defRPr baseline="0">
                <a:latin typeface="+mn-lt"/>
                <a:ea typeface="+mn-ea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二级</a:t>
            </a:r>
          </a:p>
          <a:p>
            <a:pPr lvl="2" rtl="0"/>
            <a:r>
              <a:rPr lang="zh-CN" altLang="en-US" noProof="0" dirty="0"/>
              <a:t>三级</a:t>
            </a:r>
          </a:p>
          <a:p>
            <a:pPr lvl="3" rtl="0"/>
            <a:r>
              <a:rPr lang="zh-CN" altLang="en-US" noProof="0" dirty="0"/>
              <a:t>四级</a:t>
            </a:r>
          </a:p>
          <a:p>
            <a:pPr lvl="4" rtl="0"/>
            <a:r>
              <a:rPr lang="zh-CN" altLang="en-US" noProof="0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ED38EE-2E2A-4F0B-8A99-E01B7D8AE739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2" presetClass="entr" presetSubtype="4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4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代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 b="1" baseline="0">
                <a:latin typeface="+mj-lt"/>
                <a:ea typeface="+mj-ea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 anchor="ctr"/>
          <a:lstStyle>
            <a:lvl1pPr>
              <a:spcAft>
                <a:spcPts val="0"/>
              </a:spcAft>
              <a:defRPr baseline="0">
                <a:latin typeface="+mn-lt"/>
                <a:ea typeface="+mn-ea"/>
                <a:cs typeface="Cascadia Mono" panose="020B0609020000020004" pitchFamily="49" charset="0"/>
              </a:defRPr>
            </a:lvl1pPr>
            <a:lvl2pPr>
              <a:spcAft>
                <a:spcPts val="0"/>
              </a:spcAft>
              <a:defRPr baseline="0">
                <a:latin typeface="+mn-lt"/>
                <a:ea typeface="+mn-ea"/>
              </a:defRPr>
            </a:lvl2pPr>
            <a:lvl3pPr>
              <a:spcAft>
                <a:spcPts val="0"/>
              </a:spcAft>
              <a:defRPr baseline="0">
                <a:latin typeface="+mn-lt"/>
                <a:ea typeface="+mn-ea"/>
              </a:defRPr>
            </a:lvl3pPr>
            <a:lvl4pPr>
              <a:spcAft>
                <a:spcPts val="0"/>
              </a:spcAft>
              <a:defRPr baseline="0">
                <a:latin typeface="+mn-lt"/>
                <a:ea typeface="+mn-ea"/>
              </a:defRPr>
            </a:lvl4pPr>
            <a:lvl5pPr>
              <a:spcAft>
                <a:spcPts val="0"/>
              </a:spcAft>
              <a:defRPr baseline="0">
                <a:latin typeface="+mn-lt"/>
                <a:ea typeface="+mn-ea"/>
              </a:defRPr>
            </a:lvl5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二级</a:t>
            </a:r>
          </a:p>
          <a:p>
            <a:pPr lvl="2" rtl="0"/>
            <a:r>
              <a:rPr lang="zh-CN" altLang="en-US" noProof="0" dirty="0"/>
              <a:t>三级</a:t>
            </a:r>
          </a:p>
          <a:p>
            <a:pPr lvl="3" rtl="0"/>
            <a:r>
              <a:rPr lang="zh-CN" altLang="en-US" noProof="0" dirty="0"/>
              <a:t>四级</a:t>
            </a:r>
          </a:p>
          <a:p>
            <a:pPr lvl="4" rtl="0"/>
            <a:r>
              <a:rPr lang="zh-CN" altLang="en-US" noProof="0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ED38EE-2E2A-4F0B-8A99-E01B7D8AE739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950249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rtlCol="0" anchor="b"/>
          <a:lstStyle>
            <a:lvl1pPr algn="l">
              <a:defRPr sz="4000" b="0" cap="all" baseline="0">
                <a:latin typeface="+mj-lt"/>
                <a:ea typeface="+mj-ea"/>
              </a:defRPr>
            </a:lvl1pPr>
          </a:lstStyle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1"/>
                </a:solidFill>
                <a:latin typeface="+mj-lt"/>
                <a:ea typeface="+mj-ea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9925AA-FD42-4E46-B5E3-34027E08BA98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6E6046-E7F8-43A6-A21B-5E897CAEBD47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76C7A7-9AEF-4176-B3C5-C9AC3A586E0A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9CBC08-4894-4154-92BB-CEC7564BF5D0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04ACDB-403D-45F7-BA7B-CDC631E103DE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905170-1958-47F4-9682-359E29E272CE}" type="datetime1">
              <a:rPr lang="zh-CN" altLang="en-US" noProof="0" smtClean="0"/>
              <a:t>2024/10/29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EFAB11F1-59FE-48BE-91BA-99BF2D5E1491}" type="datetime1">
              <a:rPr lang="zh-CN" altLang="en-US" noProof="0" smtClean="0"/>
              <a:t>2024/10/29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9E57DC2-970A-4B3E-BB1C-7A09969E49DF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62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  <p:sldLayoutId id="2147483760" r:id="rId17"/>
    <p:sldLayoutId id="2147483761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oosquare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osquare/c-course-sample-code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zh.cppreference.com/w/c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hyperlink" Target="https://zh.cppreference.com/w/c/numeric/math" TargetMode="Externa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zh.cppreference.com/w/c/numeric/random" TargetMode="Externa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zh.cppreference.com/w/c/types/limits" TargetMode="Externa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zh.cppreference.com/w/c/algorithm" TargetMode="Externa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s://zh.cppreference.com/w/c/io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夜晚的天空以及远处地平线上的群山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7429" y="2554817"/>
            <a:ext cx="9962696" cy="2421464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sz="4400" b="1" dirty="0"/>
              <a:t>The C Programming Language</a:t>
            </a:r>
            <a:br>
              <a:rPr lang="en-US" altLang="zh-CN" sz="2800" b="1" dirty="0"/>
            </a:br>
            <a:r>
              <a:rPr lang="en-US" altLang="zh-CN" sz="2800" b="1" dirty="0"/>
              <a:t>Lecture 4</a:t>
            </a:r>
            <a:endParaRPr lang="zh-CN" altLang="en-US" sz="2800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7309" y="4976282"/>
            <a:ext cx="7982816" cy="1405467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陈霆钧</a:t>
            </a:r>
            <a:endParaRPr lang="en-US" altLang="zh-CN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rtl="0"/>
            <a:r>
              <a:rPr lang="en-US" altLang="zh-CN" cap="none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GitHub: </a:t>
            </a:r>
            <a:r>
              <a:rPr lang="en-US" altLang="zh-CN" cap="none" dirty="0">
                <a:solidFill>
                  <a:schemeClr val="accent1">
                    <a:lumMod val="40000"/>
                    <a:lumOff val="60000"/>
                  </a:schemeClr>
                </a:solidFill>
                <a:hlinkClick r:id="rId4"/>
              </a:rPr>
              <a:t>https://github.com/oosquare</a:t>
            </a:r>
            <a:endParaRPr lang="en-US" altLang="zh-CN" cap="none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0A6DC3-F334-4C87-5613-799FC42277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B2C0E0-9F01-580F-196A-08D63EF2F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b="1" dirty="0"/>
              <a:t>数组</a:t>
            </a:r>
            <a:r>
              <a:rPr lang="en-US" altLang="zh-CN" b="1" dirty="0"/>
              <a:t> </a:t>
            </a:r>
            <a:r>
              <a:rPr lang="zh-CN" altLang="en-US" b="1" dirty="0"/>
              <a:t>初始化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DD645AD-111E-3432-98D9-E99E4F854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20000"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zh-CN" dirty="0">
                <a:latin typeface="+mn-lt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/array/</a:t>
            </a:r>
            <a:r>
              <a:rPr lang="en-US" altLang="zh-CN" i="1" dirty="0">
                <a:latin typeface="+mn-lt"/>
              </a:rPr>
              <a:t>array-</a:t>
            </a:r>
            <a:r>
              <a:rPr lang="en-US" altLang="zh-CN" i="1" dirty="0" err="1">
                <a:latin typeface="+mn-lt"/>
              </a:rPr>
              <a:t>initialization.c</a:t>
            </a:r>
            <a:endParaRPr lang="en-US" altLang="zh-CN" b="0" i="1" dirty="0"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i="1" dirty="0">
                <a:solidFill>
                  <a:srgbClr val="7F848E"/>
                </a:solidFill>
                <a:effectLst/>
                <a:latin typeface="+mn-lt"/>
              </a:rPr>
              <a:t>// Arrays in global or static scope are initialized with zeros </a:t>
            </a:r>
          </a:p>
          <a:p>
            <a:pPr>
              <a:spcAft>
                <a:spcPts val="0"/>
              </a:spcAft>
            </a:pPr>
            <a:r>
              <a:rPr lang="en-US" altLang="zh-CN" i="1" dirty="0">
                <a:solidFill>
                  <a:srgbClr val="7F848E"/>
                </a:solidFill>
                <a:latin typeface="+mn-lt"/>
              </a:rPr>
              <a:t>//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+mn-lt"/>
              </a:rPr>
              <a:t>implicitly. </a:t>
            </a:r>
            <a:endParaRPr lang="en-US" altLang="zh-CN" b="0" dirty="0">
              <a:solidFill>
                <a:srgbClr val="ABB2BF"/>
              </a:solidFill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+mn-lt"/>
              </a:rPr>
              <a:t>array_in_global_scope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];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static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+mn-lt"/>
              </a:rPr>
              <a:t>array_in_static_scope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]; </a:t>
            </a:r>
          </a:p>
          <a:p>
            <a:pPr>
              <a:spcAft>
                <a:spcPts val="0"/>
              </a:spcAft>
            </a:pPr>
            <a:r>
              <a:rPr lang="en-US" altLang="zh-CN" b="0" i="1" dirty="0">
                <a:solidFill>
                  <a:srgbClr val="7F848E"/>
                </a:solidFill>
                <a:effectLst/>
                <a:latin typeface="Consolas" panose="020B0609020204030204" pitchFamily="49" charset="0"/>
              </a:rPr>
              <a:t>// If an initialization list is provided, the size can be inferred.</a:t>
            </a:r>
            <a:endParaRPr lang="en-US" altLang="zh-CN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array_with_size_unspecified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onsolas" panose="020B0609020204030204" pitchFamily="49" charset="0"/>
              </a:rPr>
              <a:t>};</a:t>
            </a:r>
            <a:endParaRPr lang="en-US" altLang="zh-CN" b="0" dirty="0">
              <a:solidFill>
                <a:srgbClr val="ABB2BF"/>
              </a:solidFill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+mn-lt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) {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+mn-lt"/>
              </a:rPr>
              <a:t>// Locally defined arrays should be initialized explicitly.</a:t>
            </a:r>
            <a:endParaRPr lang="en-US" altLang="zh-CN" b="0" dirty="0">
              <a:solidFill>
                <a:srgbClr val="ABB2BF"/>
              </a:solidFill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+mn-lt"/>
              </a:rPr>
              <a:t>array_in_local_scope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{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4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};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+mn-lt"/>
              </a:rPr>
              <a:t>// Uninitialized </a:t>
            </a:r>
            <a:r>
              <a:rPr lang="en-US" altLang="zh-CN" b="0" i="1" dirty="0" err="1">
                <a:solidFill>
                  <a:srgbClr val="7F848E"/>
                </a:solidFill>
                <a:effectLst/>
                <a:latin typeface="+mn-lt"/>
              </a:rPr>
              <a:t>arrays's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+mn-lt"/>
              </a:rPr>
              <a:t> initial content can't be determined.</a:t>
            </a:r>
            <a:endParaRPr lang="en-US" altLang="zh-CN" b="0" dirty="0">
              <a:solidFill>
                <a:srgbClr val="ABB2BF"/>
              </a:solidFill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+mn-lt"/>
              </a:rPr>
              <a:t>uninitialized_array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];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+mn-lt"/>
              </a:rPr>
              <a:t>// The following array has only first two entries initialized.</a:t>
            </a:r>
            <a:endParaRPr lang="en-US" altLang="zh-CN" b="0" dirty="0">
              <a:solidFill>
                <a:srgbClr val="ABB2BF"/>
              </a:solidFill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+mn-lt"/>
              </a:rPr>
              <a:t>partial_initialized_array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{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};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74587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0F98E-6D3F-2239-9D26-533382A4B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D67271-94DC-13CC-6A2C-15A3A8F3E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b="1" dirty="0"/>
              <a:t>数组</a:t>
            </a:r>
            <a:r>
              <a:rPr lang="en-US" altLang="zh-CN" b="1" dirty="0"/>
              <a:t> </a:t>
            </a:r>
            <a:r>
              <a:rPr lang="zh-CN" altLang="en-US" b="1" dirty="0"/>
              <a:t>基本操作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270998B-FB70-0BD0-1404-0A0EB92AE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r>
              <a:rPr lang="zh-CN" altLang="en-US" dirty="0">
                <a:latin typeface="+mn-lt"/>
                <a:ea typeface="+mn-ea"/>
              </a:rPr>
              <a:t>数组的元素如同变量一样，可以进行赋值和取值操作。</a:t>
            </a:r>
            <a:endParaRPr lang="en-US" altLang="zh-CN" dirty="0">
              <a:latin typeface="+mn-lt"/>
              <a:ea typeface="+mn-ea"/>
            </a:endParaRPr>
          </a:p>
          <a:p>
            <a:r>
              <a:rPr lang="zh-CN" altLang="en-US" dirty="0">
                <a:latin typeface="+mn-lt"/>
                <a:ea typeface="+mn-ea"/>
              </a:rPr>
              <a:t>访问指定的元素需要指定一个下标，下标的取值从 </a:t>
            </a:r>
            <a:r>
              <a:rPr lang="en-US" altLang="zh-CN" dirty="0">
                <a:latin typeface="+mn-lt"/>
                <a:ea typeface="+mn-ea"/>
              </a:rPr>
              <a:t>0 </a:t>
            </a:r>
            <a:r>
              <a:rPr lang="zh-CN" altLang="en-US" dirty="0">
                <a:latin typeface="+mn-lt"/>
                <a:ea typeface="+mn-ea"/>
              </a:rPr>
              <a:t>开始。</a:t>
            </a:r>
            <a:endParaRPr lang="en-US" altLang="zh-CN" dirty="0">
              <a:latin typeface="+mn-lt"/>
              <a:ea typeface="+mn-ea"/>
            </a:endParaRPr>
          </a:p>
          <a:p>
            <a:r>
              <a:rPr lang="zh-CN" altLang="en-US" b="1" dirty="0"/>
              <a:t>如果数组的大小为 </a:t>
            </a:r>
            <a:r>
              <a:rPr lang="en-US" altLang="zh-CN" b="1" dirty="0"/>
              <a:t>SIZE</a:t>
            </a:r>
            <a:r>
              <a:rPr lang="zh-CN" altLang="en-US" b="1" dirty="0"/>
              <a:t>，则下标的范围必须满足位于 </a:t>
            </a:r>
            <a:r>
              <a:rPr lang="en-US" altLang="zh-CN" b="1" dirty="0"/>
              <a:t>[0, SIZE) </a:t>
            </a:r>
            <a:r>
              <a:rPr lang="zh-CN" altLang="en-US" b="1" dirty="0"/>
              <a:t>中。</a:t>
            </a:r>
            <a:endParaRPr lang="en-US" altLang="zh-CN" b="1" dirty="0">
              <a:latin typeface="+mn-lt"/>
              <a:ea typeface="+mn-ea"/>
            </a:endParaRPr>
          </a:p>
          <a:p>
            <a:r>
              <a:rPr lang="zh-CN" altLang="en-US" dirty="0">
                <a:latin typeface="+mn-lt"/>
                <a:ea typeface="+mn-ea"/>
              </a:rPr>
              <a:t>用下标索引到一个元素后，就可以把这个元素当作普通变量处理。</a:t>
            </a:r>
            <a:endParaRPr lang="en-US" altLang="zh-CN" dirty="0">
              <a:latin typeface="+mn-lt"/>
              <a:ea typeface="+mn-ea"/>
            </a:endParaRPr>
          </a:p>
          <a:p>
            <a:r>
              <a:rPr lang="zh-CN" altLang="en-US" dirty="0">
                <a:latin typeface="+mn-lt"/>
                <a:ea typeface="+mn-ea"/>
              </a:rPr>
              <a:t>同时，还可以使用 </a:t>
            </a:r>
            <a:r>
              <a:rPr lang="en-US" altLang="zh-CN" dirty="0" err="1">
                <a:latin typeface="+mn-lt"/>
                <a:ea typeface="+mn-ea"/>
              </a:rPr>
              <a:t>sizeof</a:t>
            </a:r>
            <a:r>
              <a:rPr lang="en-US" altLang="zh-CN" dirty="0">
                <a:latin typeface="+mn-lt"/>
                <a:ea typeface="+mn-ea"/>
              </a:rPr>
              <a:t> </a:t>
            </a:r>
            <a:r>
              <a:rPr lang="zh-CN" altLang="en-US" dirty="0">
                <a:latin typeface="+mn-lt"/>
                <a:ea typeface="+mn-ea"/>
              </a:rPr>
              <a:t>运算符来获取数组所占的内存空间。</a:t>
            </a:r>
            <a:endParaRPr lang="en-US" altLang="zh-CN" dirty="0">
              <a:latin typeface="+mn-lt"/>
              <a:ea typeface="+mn-ea"/>
            </a:endParaRPr>
          </a:p>
          <a:p>
            <a:endParaRPr lang="en-US" altLang="zh-CN" dirty="0">
              <a:latin typeface="+mn-lt"/>
              <a:ea typeface="+mn-ea"/>
            </a:endParaRPr>
          </a:p>
          <a:p>
            <a:pPr marL="0" indent="0" rtl="0">
              <a:buNone/>
            </a:pPr>
            <a:endParaRPr lang="en-US" altLang="zh-CN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53184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25F1A-348A-9C72-ABD7-6723DC793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27C414-605E-2AF6-1944-F4DD71BCB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b="1" dirty="0"/>
              <a:t>数组</a:t>
            </a:r>
            <a:r>
              <a:rPr lang="en-US" altLang="zh-CN" b="1" dirty="0"/>
              <a:t> </a:t>
            </a:r>
            <a:r>
              <a:rPr lang="zh-CN" altLang="en-US" b="1" dirty="0"/>
              <a:t>基本操作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6EA349-B89C-B48C-461F-7B9198B15B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280504"/>
          </a:xfrm>
        </p:spPr>
        <p:txBody>
          <a:bodyPr rtlCol="0">
            <a:normAutofit fontScale="92500" lnSpcReduction="20000"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zh-CN" dirty="0">
                <a:latin typeface="+mn-lt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/array/</a:t>
            </a:r>
            <a:r>
              <a:rPr lang="en-US" altLang="zh-CN" i="1" dirty="0">
                <a:latin typeface="+mn-lt"/>
              </a:rPr>
              <a:t>array-</a:t>
            </a:r>
            <a:r>
              <a:rPr lang="en-US" altLang="zh-CN" i="1" dirty="0" err="1">
                <a:latin typeface="+mn-lt"/>
              </a:rPr>
              <a:t>operation.c</a:t>
            </a:r>
            <a:endParaRPr lang="en-US" altLang="zh-CN" b="0" i="1" dirty="0"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+mn-lt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+mn-lt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+mn-lt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dirty="0">
                <a:solidFill>
                  <a:srgbClr val="C678DD"/>
                </a:solidFill>
                <a:latin typeface="+mn-lt"/>
              </a:rPr>
              <a:t> </a:t>
            </a:r>
            <a:endParaRPr lang="en-US" altLang="zh-CN" b="0" dirty="0">
              <a:solidFill>
                <a:srgbClr val="C678DD"/>
              </a:solidFill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+mn-lt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) {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+mn-lt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10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{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4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6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7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8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9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};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+mn-lt"/>
              </a:rPr>
              <a:t>// Retrieve values from an array. </a:t>
            </a:r>
            <a:endParaRPr lang="en-US" altLang="zh-CN" b="0" dirty="0">
              <a:solidFill>
                <a:srgbClr val="ABB2BF"/>
              </a:solidFill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+mn-lt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;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+mn-lt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&lt;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10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+mn-lt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) {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+mn-lt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+mn-lt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+mn-lt"/>
              </a:rPr>
              <a:t>i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+mn-lt"/>
              </a:rPr>
              <a:t>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+mn-lt"/>
              </a:rPr>
              <a:t>, array[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+mn-lt"/>
              </a:rPr>
              <a:t>i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+mn-lt"/>
              </a:rPr>
              <a:t>]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+mn-lt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+mn-lt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+mn-lt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+mn-lt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+mn-lt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]);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}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+mn-lt"/>
              </a:rPr>
              <a:t>// Assign values to an array.</a:t>
            </a:r>
            <a:endParaRPr lang="en-US" altLang="zh-CN" b="0" dirty="0">
              <a:solidFill>
                <a:srgbClr val="ABB2BF"/>
              </a:solidFill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+mn-lt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;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+mn-lt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&lt;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10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+mn-lt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) {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   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+mn-lt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+mn-lt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10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}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+mn-lt"/>
              </a:rPr>
              <a:t>// Get the size of an array.</a:t>
            </a:r>
            <a:endParaRPr lang="en-US" altLang="zh-CN" b="0" dirty="0">
              <a:solidFill>
                <a:srgbClr val="ABB2BF"/>
              </a:solidFill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+mn-lt"/>
              </a:rPr>
              <a:t>// Evaluates to `40` on amd64 platform.</a:t>
            </a:r>
            <a:endParaRPr lang="en-US" altLang="zh-CN" b="0" dirty="0">
              <a:solidFill>
                <a:srgbClr val="ABB2BF"/>
              </a:solidFill>
              <a:effectLst/>
              <a:latin typeface="+mn-lt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+mn-lt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+mn-lt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+mn-lt"/>
              </a:rPr>
              <a:t>sizeof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+mn-lt"/>
              </a:rPr>
              <a:t>(array)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+mn-lt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+mn-lt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, </a:t>
            </a:r>
            <a:r>
              <a:rPr lang="en-US" altLang="zh-CN" b="0" dirty="0" err="1">
                <a:solidFill>
                  <a:srgbClr val="C678DD"/>
                </a:solidFill>
                <a:effectLst/>
                <a:latin typeface="+mn-lt"/>
              </a:rPr>
              <a:t>sizeof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(array));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+mn-lt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+mn-lt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  <a:t>}</a:t>
            </a:r>
            <a:br>
              <a:rPr lang="en-US" altLang="zh-CN" b="0" dirty="0">
                <a:solidFill>
                  <a:srgbClr val="ABB2BF"/>
                </a:solidFill>
                <a:effectLst/>
                <a:latin typeface="+mn-lt"/>
              </a:rPr>
            </a:br>
            <a:endParaRPr lang="en-US" altLang="zh-CN" b="0" dirty="0">
              <a:solidFill>
                <a:srgbClr val="ABB2BF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6782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ECD3694-45AF-8587-DF48-EB2E63F64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数组 指针的简单介绍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A42850E-E10D-8EE5-63DB-D7BF19090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指针的简单介绍：指针是储存内存地址的变量</a:t>
            </a:r>
            <a:endParaRPr lang="en-US" altLang="zh-CN" dirty="0"/>
          </a:p>
          <a:p>
            <a:pPr lvl="1"/>
            <a:r>
              <a:rPr lang="zh-CN" altLang="en-US" dirty="0"/>
              <a:t>可以对指针变量的内容本身进行操作（即读取、修改指针储存的内存地址），通过普通变量方式使用。</a:t>
            </a:r>
            <a:endParaRPr lang="en-US" altLang="zh-CN" dirty="0"/>
          </a:p>
          <a:p>
            <a:pPr lvl="1"/>
            <a:r>
              <a:rPr lang="zh-CN" altLang="en-US" dirty="0"/>
              <a:t>可以对指针指向的内存进行操作（即读取、修改指针储存的地址对应的内存），通过解引用来访问。</a:t>
            </a:r>
            <a:endParaRPr lang="en-US" altLang="zh-CN" dirty="0"/>
          </a:p>
          <a:p>
            <a:r>
              <a:rPr lang="zh-CN" altLang="en-US" dirty="0"/>
              <a:t>通过 </a:t>
            </a:r>
            <a:r>
              <a:rPr lang="en-US" altLang="zh-CN" i="1" dirty="0"/>
              <a:t>&lt;TYPE&gt;</a:t>
            </a:r>
            <a:r>
              <a:rPr lang="en-US" altLang="zh-CN" dirty="0"/>
              <a:t>* </a:t>
            </a:r>
            <a:r>
              <a:rPr lang="en-US" altLang="zh-CN" i="1" dirty="0"/>
              <a:t>&lt;POINTER&gt; </a:t>
            </a:r>
            <a:r>
              <a:rPr lang="zh-CN" altLang="en-US" dirty="0"/>
              <a:t>定义一个指针，其可以指向一个 </a:t>
            </a:r>
            <a:r>
              <a:rPr lang="en-US" altLang="zh-CN" i="1" dirty="0"/>
              <a:t>&lt;TYPE&gt; </a:t>
            </a:r>
            <a:r>
              <a:rPr lang="zh-CN" altLang="en-US" dirty="0"/>
              <a:t>变量的内存。</a:t>
            </a:r>
            <a:endParaRPr lang="en-US" altLang="zh-CN" dirty="0"/>
          </a:p>
          <a:p>
            <a:r>
              <a:rPr lang="zh-CN" altLang="en-US" dirty="0"/>
              <a:t>通过 </a:t>
            </a:r>
            <a:r>
              <a:rPr lang="en-US" altLang="zh-CN" dirty="0"/>
              <a:t>&amp;</a:t>
            </a:r>
            <a:r>
              <a:rPr lang="en-US" altLang="zh-CN" i="1" dirty="0"/>
              <a:t>&lt;VARIABLE&gt; </a:t>
            </a:r>
            <a:r>
              <a:rPr lang="zh-CN" altLang="en-US" dirty="0"/>
              <a:t>来获取</a:t>
            </a:r>
            <a:r>
              <a:rPr lang="en-US" altLang="zh-CN" dirty="0"/>
              <a:t> </a:t>
            </a:r>
            <a:r>
              <a:rPr lang="en-US" altLang="zh-CN" i="1" dirty="0"/>
              <a:t>&lt;VARIABLE&gt; </a:t>
            </a:r>
            <a:r>
              <a:rPr lang="zh-CN" altLang="en-US" dirty="0"/>
              <a:t>的地址。</a:t>
            </a:r>
            <a:endParaRPr lang="en-US" altLang="zh-CN" dirty="0"/>
          </a:p>
          <a:p>
            <a:r>
              <a:rPr lang="zh-CN" altLang="en-US" dirty="0"/>
              <a:t>通过 </a:t>
            </a:r>
            <a:r>
              <a:rPr lang="en-US" altLang="zh-CN" dirty="0"/>
              <a:t>*</a:t>
            </a:r>
            <a:r>
              <a:rPr lang="en-US" altLang="zh-CN" i="1" dirty="0"/>
              <a:t>&lt;POINTER&gt; </a:t>
            </a:r>
            <a:r>
              <a:rPr lang="zh-CN" altLang="en-US" dirty="0"/>
              <a:t>来解引用指针，使用解引用后的指针等效于使用被指向的变量。</a:t>
            </a:r>
            <a:endParaRPr lang="en-US" altLang="zh-CN" dirty="0"/>
          </a:p>
          <a:p>
            <a:r>
              <a:rPr lang="zh-CN" altLang="en-US" b="1" dirty="0"/>
              <a:t>指针所指向的内存地址不是随便取的，有效的地址只能通过 </a:t>
            </a:r>
            <a:r>
              <a:rPr lang="en-US" altLang="zh-CN" b="1" dirty="0"/>
              <a:t>&amp; </a:t>
            </a:r>
            <a:r>
              <a:rPr lang="zh-CN" altLang="en-US" b="1" dirty="0"/>
              <a:t>运算符或部分函数获得。</a:t>
            </a:r>
            <a:endParaRPr lang="en-US" altLang="zh-CN" b="1" dirty="0"/>
          </a:p>
          <a:p>
            <a:r>
              <a:rPr lang="zh-CN" altLang="en-US" b="1" dirty="0"/>
              <a:t>如果指针不指向一个可以使用的内存区域，则应当赋值为 </a:t>
            </a:r>
            <a:r>
              <a:rPr lang="en-US" altLang="zh-CN" b="1" dirty="0"/>
              <a:t>NULL</a:t>
            </a:r>
            <a:r>
              <a:rPr lang="zh-CN" altLang="en-US" b="1" dirty="0"/>
              <a:t>（实际上是 </a:t>
            </a:r>
            <a:r>
              <a:rPr lang="en-US" altLang="zh-CN" b="1" dirty="0"/>
              <a:t>0</a:t>
            </a:r>
            <a:r>
              <a:rPr lang="zh-CN" altLang="en-US" b="1" dirty="0"/>
              <a:t>）。</a:t>
            </a:r>
            <a:endParaRPr lang="en-US" altLang="zh-CN" b="1" dirty="0"/>
          </a:p>
          <a:p>
            <a:r>
              <a:rPr lang="zh-CN" altLang="en-US" b="1" dirty="0"/>
              <a:t>指针是非常危险的，正确性只能由开发者保证，编译器不会有任何根本上的检查。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1527701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09615479-56EF-0114-3DFF-D0512A2FF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数组 指针的简单介绍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C9BB785-7CF7-6210-7F89-490B7AC9B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12686"/>
            <a:ext cx="10131425" cy="5036457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Use pointers to modify variables defined outside this function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swap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int*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lhs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int*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rhs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A dereferenced pointer is equivalent to a normal variable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tmp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rhs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rhs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tmp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a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b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swap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&amp;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a,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&amp;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b);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// Use `&amp;` to obtain their address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"a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, b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a, b);    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Always keep the pointer's value be NULL until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it can accept a more reasonable value.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ptr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NULL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Check the pointer unless YOU PROMISE THAT IT SHOULD NEVER BE NULL.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ptr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!=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NULL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ptr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// This line will never get executed.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9151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CED748-62ED-A0CA-1413-CAF9A04B9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数组 与指针的关系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09F007-3C6C-7B36-7A77-313069B40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数组和指针具有非常紧密的联系：</a:t>
            </a:r>
            <a:endParaRPr lang="en-US" altLang="zh-CN" dirty="0"/>
          </a:p>
          <a:p>
            <a:pPr lvl="1"/>
            <a:r>
              <a:rPr lang="zh-CN" altLang="en-US" dirty="0"/>
              <a:t>数组不使用下标时，数组本身可以看作指针的值，可以被赋值给一个指针变量。</a:t>
            </a:r>
            <a:endParaRPr lang="en-US" altLang="zh-CN" dirty="0"/>
          </a:p>
          <a:p>
            <a:pPr lvl="2"/>
            <a:r>
              <a:rPr lang="zh-CN" altLang="en-US" dirty="0"/>
              <a:t>如定义数组 </a:t>
            </a:r>
            <a:r>
              <a:rPr lang="en-US" altLang="zh-CN" dirty="0"/>
              <a:t>int </a:t>
            </a:r>
            <a:r>
              <a:rPr lang="en-US" altLang="zh-CN" dirty="0" err="1"/>
              <a:t>arr</a:t>
            </a:r>
            <a:r>
              <a:rPr lang="en-US" altLang="zh-CN" dirty="0"/>
              <a:t>[5]</a:t>
            </a:r>
            <a:r>
              <a:rPr lang="zh-CN" altLang="en-US" dirty="0"/>
              <a:t>，</a:t>
            </a:r>
            <a:r>
              <a:rPr lang="en-US" altLang="zh-CN" dirty="0" err="1"/>
              <a:t>arr</a:t>
            </a:r>
            <a:r>
              <a:rPr lang="en-US" altLang="zh-CN" dirty="0"/>
              <a:t> </a:t>
            </a:r>
            <a:r>
              <a:rPr lang="zh-CN" altLang="en-US" dirty="0"/>
              <a:t>本身可以表示指针，类型为 </a:t>
            </a:r>
            <a:r>
              <a:rPr lang="en-US" altLang="zh-CN" dirty="0"/>
              <a:t>int*</a:t>
            </a:r>
            <a:r>
              <a:rPr lang="zh-CN" altLang="en-US" dirty="0"/>
              <a:t>，指向 </a:t>
            </a:r>
            <a:r>
              <a:rPr lang="en-US" altLang="zh-CN" dirty="0" err="1"/>
              <a:t>arr</a:t>
            </a:r>
            <a:r>
              <a:rPr lang="en-US" altLang="zh-CN" dirty="0"/>
              <a:t>[0]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zh-CN" altLang="en-US" dirty="0"/>
              <a:t>已有一个指针时，可以把指针当作数组使用，不受任何限制。</a:t>
            </a:r>
            <a:endParaRPr lang="en-US" altLang="zh-CN" dirty="0"/>
          </a:p>
          <a:p>
            <a:pPr lvl="2"/>
            <a:r>
              <a:rPr lang="zh-CN" altLang="en-US" dirty="0"/>
              <a:t>如已定义 </a:t>
            </a:r>
            <a:r>
              <a:rPr lang="en-US" altLang="zh-CN" dirty="0"/>
              <a:t>int* </a:t>
            </a:r>
            <a:r>
              <a:rPr lang="en-US" altLang="zh-CN" dirty="0" err="1"/>
              <a:t>ptr</a:t>
            </a:r>
            <a:r>
              <a:rPr lang="zh-CN" altLang="en-US" dirty="0"/>
              <a:t>，可以写出 </a:t>
            </a:r>
            <a:r>
              <a:rPr lang="en-US" altLang="zh-CN" dirty="0" err="1"/>
              <a:t>ptr</a:t>
            </a:r>
            <a:r>
              <a:rPr lang="en-US" altLang="zh-CN" dirty="0"/>
              <a:t>[0], </a:t>
            </a:r>
            <a:r>
              <a:rPr lang="en-US" altLang="zh-CN" dirty="0" err="1"/>
              <a:t>ptr</a:t>
            </a:r>
            <a:r>
              <a:rPr lang="en-US" altLang="zh-CN" dirty="0"/>
              <a:t>[1], </a:t>
            </a:r>
            <a:r>
              <a:rPr lang="en-US" altLang="zh-CN" dirty="0" err="1"/>
              <a:t>ptr</a:t>
            </a:r>
            <a:r>
              <a:rPr lang="en-US" altLang="zh-CN" dirty="0"/>
              <a:t>[2] </a:t>
            </a:r>
            <a:r>
              <a:rPr lang="zh-CN" altLang="en-US" dirty="0"/>
              <a:t>等。</a:t>
            </a:r>
            <a:endParaRPr lang="en-US" altLang="zh-CN" dirty="0"/>
          </a:p>
          <a:p>
            <a:r>
              <a:rPr lang="zh-CN" altLang="en-US" dirty="0"/>
              <a:t>指针与数组的紧密联系源于指针运算，这是 </a:t>
            </a:r>
            <a:r>
              <a:rPr lang="en-US" altLang="zh-CN" dirty="0"/>
              <a:t>C </a:t>
            </a:r>
            <a:r>
              <a:rPr lang="zh-CN" altLang="en-US" dirty="0"/>
              <a:t>语言非常强大但是危险的功能。</a:t>
            </a:r>
            <a:endParaRPr lang="en-US" altLang="zh-CN" dirty="0"/>
          </a:p>
          <a:p>
            <a:r>
              <a:rPr lang="zh-CN" altLang="en-US" b="1" dirty="0"/>
              <a:t>最佳实践：在没有熟练掌握 </a:t>
            </a:r>
            <a:r>
              <a:rPr lang="en-US" altLang="zh-CN" b="1" dirty="0"/>
              <a:t>C </a:t>
            </a:r>
            <a:r>
              <a:rPr lang="zh-CN" altLang="en-US" b="1" dirty="0"/>
              <a:t>语言的其他知识之前，除非必要，否则不要考虑使用指针。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712088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C3BD07-3F87-4862-01AA-B4A0034DD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数组 函数参数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2F5261-ACAD-F773-0E18-7ADB14E53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数组和变量一样可作为函数的参数。</a:t>
            </a:r>
            <a:endParaRPr lang="en-US" altLang="zh-CN" dirty="0"/>
          </a:p>
          <a:p>
            <a:r>
              <a:rPr lang="zh-CN" altLang="en-US" dirty="0"/>
              <a:t>与变量的不同之处在于，在函数内修改数组将会真实地改变原数组的元素。</a:t>
            </a:r>
            <a:endParaRPr lang="en-US" altLang="zh-CN" dirty="0"/>
          </a:p>
          <a:p>
            <a:r>
              <a:rPr lang="zh-CN" altLang="en-US" dirty="0"/>
              <a:t>这是由于传入函数的实际上不是整个数组的复制，而是原数组的内存地址，即传入指针。</a:t>
            </a:r>
            <a:endParaRPr lang="en-US" altLang="zh-CN" dirty="0"/>
          </a:p>
          <a:p>
            <a:r>
              <a:rPr lang="zh-CN" altLang="en-US" dirty="0"/>
              <a:t>函数将会直接对原来的内存进行操作。</a:t>
            </a:r>
            <a:endParaRPr lang="en-US" altLang="zh-CN" dirty="0"/>
          </a:p>
          <a:p>
            <a:r>
              <a:rPr lang="zh-CN" altLang="en-US" dirty="0"/>
              <a:t>数组不可以作为函数的返回值。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10176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0F0B371C-88AD-50D5-4546-B14004DA8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数组 函数参数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D5662FB-C856-6E78-66FD-F23D6B81CF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338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/array/</a:t>
            </a:r>
            <a:r>
              <a:rPr lang="en-US" altLang="zh-CN" i="1" dirty="0"/>
              <a:t>array-as-</a:t>
            </a:r>
            <a:r>
              <a:rPr lang="en-US" altLang="zh-CN" i="1" dirty="0" err="1"/>
              <a:t>parameter.c</a:t>
            </a:r>
            <a:endParaRPr lang="en-US" altLang="zh-CN" b="0" i="1" dirty="0">
              <a:effectLst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</a:rPr>
              <a:t>function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</a:rPr>
              <a:t>int</a:t>
            </a:r>
            <a:r>
              <a:rPr lang="en-US" altLang="zh-CN" b="0" dirty="0">
                <a:solidFill>
                  <a:srgbClr val="E06C75"/>
                </a:solidFill>
                <a:effectLst/>
              </a:rPr>
              <a:t> </a:t>
            </a:r>
            <a:r>
              <a:rPr lang="en-US" altLang="zh-CN" b="0" i="1" dirty="0">
                <a:solidFill>
                  <a:srgbClr val="E06C75"/>
                </a:solidFill>
                <a:effectLst/>
              </a:rPr>
              <a:t>array</a:t>
            </a:r>
            <a:r>
              <a:rPr lang="en-US" altLang="zh-CN" b="0" dirty="0">
                <a:solidFill>
                  <a:srgbClr val="C678DD"/>
                </a:solidFill>
                <a:effectLst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</a:rPr>
              <a:t>    </a:t>
            </a:r>
            <a:r>
              <a:rPr lang="en-US" altLang="zh-CN" b="0" dirty="0">
                <a:solidFill>
                  <a:srgbClr val="E06C75"/>
                </a:solidFill>
                <a:effectLst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"Modified array[0] to 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 in function().</a:t>
            </a:r>
            <a:r>
              <a:rPr lang="en-US" altLang="zh-CN" b="0" dirty="0">
                <a:solidFill>
                  <a:srgbClr val="56B6C2"/>
                </a:solidFill>
                <a:effectLst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, </a:t>
            </a:r>
            <a:r>
              <a:rPr lang="en-US" altLang="zh-CN" b="0" dirty="0">
                <a:solidFill>
                  <a:srgbClr val="E06C75"/>
                </a:solidFill>
                <a:effectLst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]);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</a:rPr>
              <a:t>}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 {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};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"Before calling function():</a:t>
            </a:r>
            <a:r>
              <a:rPr lang="en-US" altLang="zh-CN" b="0" dirty="0">
                <a:solidFill>
                  <a:srgbClr val="56B6C2"/>
                </a:solidFill>
                <a:effectLst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"array[0] = 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, array[1] = 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, </a:t>
            </a:r>
            <a:r>
              <a:rPr lang="en-US" altLang="zh-CN" b="0" dirty="0">
                <a:solidFill>
                  <a:srgbClr val="E06C75"/>
                </a:solidFill>
                <a:effectLst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], </a:t>
            </a:r>
            <a:r>
              <a:rPr lang="en-US" altLang="zh-CN" b="0" dirty="0">
                <a:solidFill>
                  <a:srgbClr val="E06C75"/>
                </a:solidFill>
                <a:effectLst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]);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</a:rPr>
              <a:t>    </a:t>
            </a:r>
            <a:r>
              <a:rPr lang="en-US" altLang="zh-CN" b="0" dirty="0">
                <a:solidFill>
                  <a:srgbClr val="61AFEF"/>
                </a:solidFill>
                <a:effectLst/>
              </a:rPr>
              <a:t>function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(array);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"After calling function():</a:t>
            </a:r>
            <a:r>
              <a:rPr lang="en-US" altLang="zh-CN" b="0" dirty="0">
                <a:solidFill>
                  <a:srgbClr val="56B6C2"/>
                </a:solidFill>
                <a:effectLst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"array[0] = 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, array[1] = 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, </a:t>
            </a:r>
            <a:r>
              <a:rPr lang="en-US" altLang="zh-CN" b="0" dirty="0">
                <a:solidFill>
                  <a:srgbClr val="E06C75"/>
                </a:solidFill>
                <a:effectLst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], </a:t>
            </a:r>
            <a:r>
              <a:rPr lang="en-US" altLang="zh-CN" b="0" dirty="0">
                <a:solidFill>
                  <a:srgbClr val="E06C75"/>
                </a:solidFill>
                <a:effectLst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]);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6376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F85CC5E5-ECB9-329E-006B-3C22E6E46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数组 多维数组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4BA233B-EC39-93DC-1726-F56BDA723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当需要在 </a:t>
            </a:r>
            <a:r>
              <a:rPr lang="en-US" altLang="zh-CN" dirty="0"/>
              <a:t>C </a:t>
            </a:r>
            <a:r>
              <a:rPr lang="zh-CN" altLang="en-US" dirty="0"/>
              <a:t>语言中表达一个矩阵等概念时，就需要使用到多维数组。</a:t>
            </a:r>
            <a:endParaRPr lang="en-US" altLang="zh-CN" dirty="0"/>
          </a:p>
          <a:p>
            <a:r>
              <a:rPr lang="zh-CN" altLang="en-US" dirty="0"/>
              <a:t>多维数组通过多个下标来索引一个元素。</a:t>
            </a:r>
            <a:endParaRPr lang="en-US" altLang="zh-CN" dirty="0"/>
          </a:p>
          <a:p>
            <a:r>
              <a:rPr lang="zh-CN" altLang="en-US" dirty="0"/>
              <a:t>以二维数组为例，声明语法为</a:t>
            </a:r>
            <a:r>
              <a:rPr lang="en-US" altLang="zh-CN" i="1" dirty="0">
                <a:latin typeface="+mn-lt"/>
                <a:ea typeface="+mn-ea"/>
              </a:rPr>
              <a:t> &lt;TYPE&gt;</a:t>
            </a:r>
            <a:r>
              <a:rPr lang="en-US" altLang="zh-CN" dirty="0">
                <a:latin typeface="+mn-lt"/>
                <a:ea typeface="+mn-ea"/>
              </a:rPr>
              <a:t> </a:t>
            </a:r>
            <a:r>
              <a:rPr lang="en-US" altLang="zh-CN" i="1" dirty="0">
                <a:latin typeface="+mn-lt"/>
                <a:ea typeface="+mn-ea"/>
              </a:rPr>
              <a:t>&lt;IDENTIFIER&gt;</a:t>
            </a:r>
            <a:r>
              <a:rPr lang="en-US" altLang="zh-CN" dirty="0">
                <a:latin typeface="+mn-lt"/>
                <a:ea typeface="+mn-ea"/>
              </a:rPr>
              <a:t>[</a:t>
            </a:r>
            <a:r>
              <a:rPr lang="en-US" altLang="zh-CN" i="1" dirty="0">
                <a:latin typeface="+mn-lt"/>
                <a:ea typeface="+mn-ea"/>
              </a:rPr>
              <a:t>&lt;SIZE1&gt;</a:t>
            </a:r>
            <a:r>
              <a:rPr lang="en-US" altLang="zh-CN" dirty="0">
                <a:latin typeface="+mn-lt"/>
                <a:ea typeface="+mn-ea"/>
              </a:rPr>
              <a:t>][</a:t>
            </a:r>
            <a:r>
              <a:rPr lang="en-US" altLang="zh-CN" i="1" dirty="0">
                <a:latin typeface="+mn-lt"/>
                <a:ea typeface="+mn-ea"/>
              </a:rPr>
              <a:t>&lt;SIZE2&gt;</a:t>
            </a:r>
            <a:r>
              <a:rPr lang="en-US" altLang="zh-CN" dirty="0">
                <a:latin typeface="+mn-lt"/>
                <a:ea typeface="+mn-ea"/>
              </a:rPr>
              <a:t>]</a:t>
            </a:r>
            <a:r>
              <a:rPr lang="zh-CN" altLang="en-US" dirty="0">
                <a:latin typeface="+mn-lt"/>
                <a:ea typeface="+mn-ea"/>
              </a:rPr>
              <a:t>。</a:t>
            </a:r>
            <a:endParaRPr lang="en-US" altLang="zh-CN" dirty="0">
              <a:latin typeface="+mn-lt"/>
              <a:ea typeface="+mn-ea"/>
            </a:endParaRPr>
          </a:p>
          <a:p>
            <a:r>
              <a:rPr lang="zh-CN" altLang="en-US" dirty="0"/>
              <a:t>多维数组在底层仍然是一块连续的内存单元，可以理解为是以一维数组实现的。</a:t>
            </a:r>
          </a:p>
        </p:txBody>
      </p:sp>
    </p:spTree>
    <p:extLst>
      <p:ext uri="{BB962C8B-B14F-4D97-AF65-F5344CB8AC3E}">
        <p14:creationId xmlns:p14="http://schemas.microsoft.com/office/powerpoint/2010/main" val="554152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6EF77F9-EC76-F605-D5F9-1F5FAD796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数组 多维数组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32E0073-B9D4-9637-EEF2-55B79606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05284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/array/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multi-dimension-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array.c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</a:p>
          <a:p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 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{{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}, {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4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}, {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}};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// Try use {0, 1, 2, 3, 4, 5};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j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j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j)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"array[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][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]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 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j,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][j]);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"Address of array[0][0] = 0x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%p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&amp;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"Address of array[2][2] = 0x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%p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&amp;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49526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夜晚的天空以及远处地平线上的群山">
            <a:extLst>
              <a:ext uri="{FF2B5EF4-FFF2-40B4-BE49-F238E27FC236}">
                <a16:creationId xmlns:a16="http://schemas.microsoft.com/office/drawing/2014/main" id="{24BD04B7-85A5-1C81-BD46-CD5B7F1156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3D110D34-98F7-24D1-ACE5-B72077B3D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准备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B47E025-401B-1FD3-C5ED-460431C010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Preparation</a:t>
            </a:r>
            <a:endParaRPr lang="zh-CN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25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ECBD1E-28C2-1FFE-939C-4AAD8CF1E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 错误用法 非法大小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819F0E-C9D5-A037-D491-89A60648E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/array/invalid-</a:t>
            </a:r>
            <a:r>
              <a:rPr lang="en-US" altLang="zh-CN" i="1" dirty="0" err="1">
                <a:latin typeface="Cascadia Mono" panose="020B0609020000020004" pitchFamily="49" charset="0"/>
              </a:rPr>
              <a:t>size.c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#1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int </a:t>
            </a:r>
            <a:r>
              <a:rPr lang="en-US" altLang="zh-CN" b="0" i="1" dirty="0" err="1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zero_sized_array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[0];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#2</a:t>
            </a:r>
            <a:r>
              <a:rPr lang="en-US" altLang="zh-CN" i="1" dirty="0"/>
              <a:t> </a:t>
            </a:r>
            <a:r>
              <a:rPr lang="en-US" altLang="zh-CN" i="1" dirty="0">
                <a:solidFill>
                  <a:srgbClr val="7F848E"/>
                </a:solidFill>
              </a:rPr>
              <a:t>Pay attention to the variable below.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non_constant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int </a:t>
            </a:r>
            <a:r>
              <a:rPr lang="en-US" altLang="zh-CN" b="0" i="1" dirty="0" err="1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cannot_determine_size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i="1" dirty="0" err="1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non_constant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];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0401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1C42CA-D9AD-D938-904A-7D81979E6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 错误用法 下标越界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878AEA-C125-CCD8-3817-798554557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/array/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index-out-of-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bound.c</a:t>
            </a:r>
            <a:endParaRPr lang="en-US" altLang="zh-CN" b="0" i="1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{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4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</a:t>
            </a:r>
            <a:r>
              <a:rPr lang="en-US" altLang="zh-CN" b="0" i="1" dirty="0" err="1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("%d", array[5]);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90074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CB42AC-55D2-3E39-96EE-51612B942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数组 错误用法 悬垂指针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BFAD87-F2E7-2C0E-5A6A-F7A4DEBFD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07029"/>
            <a:ext cx="10131425" cy="48477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/array/dangling-</a:t>
            </a:r>
            <a:r>
              <a:rPr lang="en-US" altLang="zh-CN" i="1" dirty="0" err="1">
                <a:latin typeface="Cascadia Mono" panose="020B0609020000020004" pitchFamily="49" charset="0"/>
              </a:rPr>
              <a:t>array.c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/* How to return an array from a function?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??? </a:t>
            </a:r>
            <a:r>
              <a:rPr lang="en-US" altLang="zh-CN" b="0" i="1" dirty="0" err="1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returning_array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() {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    int array[5] = {1, 2, 3, 4, 5};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    return array;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}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*/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Use pointer (Anti-pattern, don't do this!)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returning_array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{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4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array;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array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returning_array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();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// ???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"array[0]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90777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夜晚的天空以及远处地平线上的群山">
            <a:extLst>
              <a:ext uri="{FF2B5EF4-FFF2-40B4-BE49-F238E27FC236}">
                <a16:creationId xmlns:a16="http://schemas.microsoft.com/office/drawing/2014/main" id="{B299C7A2-4619-9104-27EA-1A4FDC65C0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8358FB85-F7C7-A2AF-F07C-8CB540D3D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8167B00-A0CB-3867-B532-591C080001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Character</a:t>
            </a:r>
            <a:endParaRPr lang="zh-CN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2959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DACC16F-6BCF-0028-B051-723B3B2D1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 基本概念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18050277-15FF-D4E3-A3AD-4FBD09650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字符是 </a:t>
            </a:r>
            <a:r>
              <a:rPr lang="en-US" altLang="zh-CN" dirty="0"/>
              <a:t>C </a:t>
            </a:r>
            <a:r>
              <a:rPr lang="zh-CN" altLang="en-US" dirty="0"/>
              <a:t>语言的基本类型，分为 </a:t>
            </a:r>
            <a:r>
              <a:rPr lang="en-US" altLang="zh-CN" dirty="0"/>
              <a:t>ASCII </a:t>
            </a:r>
            <a:r>
              <a:rPr lang="zh-CN" altLang="en-US" dirty="0"/>
              <a:t>字符、宽字符、多字节字符。</a:t>
            </a:r>
            <a:endParaRPr lang="en-US" altLang="zh-CN" dirty="0"/>
          </a:p>
          <a:p>
            <a:r>
              <a:rPr lang="zh-CN" altLang="en-US" dirty="0"/>
              <a:t>非 </a:t>
            </a:r>
            <a:r>
              <a:rPr lang="en-US" altLang="zh-CN" dirty="0"/>
              <a:t>ASCII </a:t>
            </a:r>
            <a:r>
              <a:rPr lang="zh-CN" altLang="en-US" dirty="0"/>
              <a:t>字符的处理和国际化相关内容在 </a:t>
            </a:r>
            <a:r>
              <a:rPr lang="en-US" altLang="zh-CN" dirty="0"/>
              <a:t>C </a:t>
            </a:r>
            <a:r>
              <a:rPr lang="zh-CN" altLang="en-US" dirty="0"/>
              <a:t>语言中过于复杂。本节课只讨论 </a:t>
            </a:r>
            <a:r>
              <a:rPr lang="en-US" altLang="zh-CN" dirty="0"/>
              <a:t>ASCII </a:t>
            </a:r>
            <a:r>
              <a:rPr lang="zh-CN" altLang="en-US" dirty="0"/>
              <a:t>字符。</a:t>
            </a:r>
            <a:endParaRPr lang="en-US" altLang="zh-CN" dirty="0"/>
          </a:p>
          <a:p>
            <a:r>
              <a:rPr lang="en-US" altLang="zh-CN" dirty="0"/>
              <a:t>ASCII </a:t>
            </a:r>
            <a:r>
              <a:rPr lang="zh-CN" altLang="en-US" dirty="0"/>
              <a:t>字符即 </a:t>
            </a:r>
            <a:r>
              <a:rPr lang="en-US" altLang="zh-CN" dirty="0"/>
              <a:t>char</a:t>
            </a:r>
            <a:r>
              <a:rPr lang="zh-CN" altLang="en-US" dirty="0"/>
              <a:t>，其实质为大小为一字节的整数，储存字符的 </a:t>
            </a:r>
            <a:r>
              <a:rPr lang="en-US" altLang="zh-CN" dirty="0"/>
              <a:t>ASCII </a:t>
            </a:r>
            <a:r>
              <a:rPr lang="zh-CN" altLang="en-US" dirty="0"/>
              <a:t>编码。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3994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E2CFE5-AA39-49C6-2852-14D7B9D99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 字面量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D73DAC-5137-6929-66B6-ECE018B6F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字符虽然实质上是整数，但是用整数表示一个字符非常不便。</a:t>
            </a:r>
            <a:endParaRPr lang="en-US" altLang="zh-CN" dirty="0"/>
          </a:p>
          <a:p>
            <a:r>
              <a:rPr lang="en-US" altLang="zh-CN" dirty="0"/>
              <a:t>C </a:t>
            </a:r>
            <a:r>
              <a:rPr lang="zh-CN" altLang="en-US" dirty="0"/>
              <a:t>语言支持使用字符本身来作为字符的字面量，并将其转换为对应的编码。</a:t>
            </a:r>
            <a:endParaRPr lang="en-US" altLang="zh-CN" dirty="0"/>
          </a:p>
          <a:p>
            <a:r>
              <a:rPr lang="zh-CN" altLang="en-US" dirty="0"/>
              <a:t>字面量语法为 </a:t>
            </a:r>
            <a:r>
              <a:rPr lang="en-US" altLang="zh-CN" dirty="0">
                <a:latin typeface="Cascadia Mono" panose="020B0609020000020004" pitchFamily="49" charset="0"/>
              </a:rPr>
              <a:t>'a'</a:t>
            </a:r>
            <a:r>
              <a:rPr lang="zh-CN" altLang="en-US" dirty="0">
                <a:latin typeface="Cascadia Mono" panose="020B0609020000020004" pitchFamily="49" charset="0"/>
              </a:rPr>
              <a:t>，这个字符字面量实际上是整数。</a:t>
            </a:r>
            <a:endParaRPr lang="zh-CN" altLang="en-US" b="0" dirty="0">
              <a:effectLst/>
              <a:latin typeface="Cascadia Mono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27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C3D10C12-0CA5-1138-FFE6-F65BA3A19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 字面量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5ABB999C-6B5F-B8CD-9EF1-261DB9C80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/character/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char-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literal.c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'a'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c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97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c);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3273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99DE44-E9DB-5E00-EB42-FB4C28989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 转义序列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D26D98-A083-E53B-CD29-546EC6752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很多情况下，我们需要使用一些不可见字符，比如换行。</a:t>
            </a:r>
            <a:endParaRPr lang="en-US" altLang="zh-CN" dirty="0"/>
          </a:p>
          <a:p>
            <a:r>
              <a:rPr lang="zh-CN" altLang="en-US" dirty="0"/>
              <a:t>转义序列使用几个可见字符的组合来表示这些不可见字符。</a:t>
            </a:r>
            <a:endParaRPr lang="en-US" altLang="zh-CN" dirty="0"/>
          </a:p>
          <a:p>
            <a:r>
              <a:rPr lang="zh-CN" altLang="en-US" dirty="0"/>
              <a:t>转义序列以反斜杠开头，后面的字符决定整个转义序列对应的字符。</a:t>
            </a:r>
            <a:endParaRPr lang="en-US" altLang="zh-CN" dirty="0"/>
          </a:p>
          <a:p>
            <a:r>
              <a:rPr lang="zh-CN" altLang="en-US" dirty="0"/>
              <a:t>如 </a:t>
            </a:r>
            <a:r>
              <a:rPr lang="en-US" altLang="zh-CN" dirty="0"/>
              <a:t>'\n'</a:t>
            </a:r>
            <a:r>
              <a:rPr lang="zh-CN" altLang="en-US" dirty="0"/>
              <a:t>，</a:t>
            </a:r>
            <a:r>
              <a:rPr lang="en-US" altLang="zh-CN" dirty="0"/>
              <a:t>'\\'</a:t>
            </a:r>
            <a:r>
              <a:rPr lang="zh-CN" altLang="en-US" dirty="0"/>
              <a:t>，</a:t>
            </a:r>
            <a:r>
              <a:rPr lang="en-US" altLang="zh-CN" dirty="0"/>
              <a:t>'\0' </a:t>
            </a:r>
            <a:r>
              <a:rPr lang="zh-CN" altLang="en-US" dirty="0"/>
              <a:t>等。</a:t>
            </a:r>
          </a:p>
        </p:txBody>
      </p:sp>
    </p:spTree>
    <p:extLst>
      <p:ext uri="{BB962C8B-B14F-4D97-AF65-F5344CB8AC3E}">
        <p14:creationId xmlns:p14="http://schemas.microsoft.com/office/powerpoint/2010/main" val="18616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6D9E92B1-916A-2527-8BB2-D90530A0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 转义序列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2C34573-A8C8-9455-3364-5AA17C374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51396"/>
            <a:ext cx="10131425" cy="453450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dirty="0">
                <a:latin typeface="Cascadia Mono" panose="020B0609020000020004" pitchFamily="49" charset="0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/character/escape-</a:t>
            </a:r>
            <a:r>
              <a:rPr lang="en-US" altLang="zh-CN" i="1" dirty="0" err="1">
                <a:latin typeface="Cascadia Mono" panose="020B0609020000020004" pitchFamily="49" charset="0"/>
              </a:rPr>
              <a:t>sequence.c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"Single quote: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\'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"Double quote: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\"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"Backslash: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\\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"Bell: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\a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"Backspace: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\b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"New line / line feed: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"Carriage return: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&lt;overwrite&gt;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\r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"Horizontal tab 1 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&lt;end&gt;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\t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"Horizontal tab 2  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&lt;end&gt;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\t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"Horizontal tab 3   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&lt;end&gt;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\t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"Horizontal tab 4    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&lt;end&gt;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\t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"Horizontal tab 5     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&lt;end&gt;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\t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"Horizontal tab 6      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&lt;end&gt;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\t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"Horizontal tab 7       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&lt;end&gt;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\t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"Horizontal tab 8        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&lt;end&gt;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\t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"Null: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\0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// Pay attention to %d here.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480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5AF52EE-5779-D4BE-EF21-9B505A860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 类型测试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C8F9DC1-7797-C4D4-C33B-AAE05B038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字符可以被分为字母，数字等类型，如何判断？</a:t>
            </a:r>
            <a:endParaRPr lang="en-US" altLang="zh-CN" dirty="0"/>
          </a:p>
          <a:p>
            <a:r>
              <a:rPr lang="zh-CN" altLang="en-US" dirty="0"/>
              <a:t>使用 </a:t>
            </a:r>
            <a:r>
              <a:rPr lang="en-US" altLang="zh-CN" dirty="0" err="1"/>
              <a:t>ctype.h</a:t>
            </a:r>
            <a:r>
              <a:rPr lang="en-US" altLang="zh-CN" dirty="0"/>
              <a:t> </a:t>
            </a:r>
            <a:r>
              <a:rPr lang="zh-CN" altLang="en-US" dirty="0"/>
              <a:t>中的函数进行类型测试。</a:t>
            </a:r>
          </a:p>
        </p:txBody>
      </p:sp>
    </p:spTree>
    <p:extLst>
      <p:ext uri="{BB962C8B-B14F-4D97-AF65-F5344CB8AC3E}">
        <p14:creationId xmlns:p14="http://schemas.microsoft.com/office/powerpoint/2010/main" val="256101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16A036C-80D9-4C66-4E31-EBC16E01D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准备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BCB74A1-B362-C1C3-731D-80BC772E8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8"/>
            <a:ext cx="10131425" cy="528562"/>
          </a:xfrm>
        </p:spPr>
        <p:txBody>
          <a:bodyPr/>
          <a:lstStyle/>
          <a:p>
            <a:r>
              <a:rPr lang="zh-CN" altLang="en-US" dirty="0"/>
              <a:t>本节课所有的代码基于 </a:t>
            </a:r>
            <a:r>
              <a:rPr lang="en-US" altLang="zh-CN" dirty="0"/>
              <a:t>C99 </a:t>
            </a:r>
            <a:r>
              <a:rPr lang="zh-CN" altLang="en-US" dirty="0"/>
              <a:t>编写，如果需要编译代码，请先添加编译选项。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8C64023-0146-AFFF-5569-680FCC780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86" y="2928071"/>
            <a:ext cx="9376229" cy="13859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5C68D08-BA09-04A3-B23D-7BBAA2691F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6286" y="4457843"/>
            <a:ext cx="9376229" cy="197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5037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17BAE103-52B1-8C8E-4E9B-DC5154888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 类型测试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E18E01D-92AF-D732-92C1-876C369BE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15062"/>
            <a:ext cx="10131425" cy="476673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/character/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char-type-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test.c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ctype.h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</a:p>
          <a:p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 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isalpha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('a')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isalpha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'a'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isdigit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('0')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isdigit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'0'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isalnum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('a')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isalnum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'a'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isalnum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('0')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isalnum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'0'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 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islower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('l')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islower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'l'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isupper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('U')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isupper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'U'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toupper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('l')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toupper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'l'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tolower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('U')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tolower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'U'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islower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('0')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islower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'0'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tolower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('0')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tolower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'0'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6681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731FD5-D19D-2AB2-5E6B-AF1C199049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夜晚的天空以及远处地平线上的群山">
            <a:extLst>
              <a:ext uri="{FF2B5EF4-FFF2-40B4-BE49-F238E27FC236}">
                <a16:creationId xmlns:a16="http://schemas.microsoft.com/office/drawing/2014/main" id="{2B8B95EB-17E2-76DD-568D-9AE3379B75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68291361-1E17-2A34-D41B-4DADCEBD5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CFDCBD0-20DF-CB19-FA74-5DD04DAA19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String</a:t>
            </a:r>
            <a:endParaRPr lang="zh-CN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0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D3E980F0-519D-C92F-9AD3-87DE737B5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 基本概念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FBC1AA99-D8B7-7597-03DC-6F2774BBD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字符串是字符的序列，任何的词语、语句在 </a:t>
            </a:r>
            <a:r>
              <a:rPr lang="en-US" altLang="zh-CN" dirty="0"/>
              <a:t>C </a:t>
            </a:r>
            <a:r>
              <a:rPr lang="zh-CN" altLang="en-US" dirty="0"/>
              <a:t>语言中都以字符串的形式存在。</a:t>
            </a:r>
            <a:endParaRPr lang="en-US" altLang="zh-CN" dirty="0"/>
          </a:p>
          <a:p>
            <a:r>
              <a:rPr lang="en-US" altLang="zh-CN" dirty="0"/>
              <a:t>C </a:t>
            </a:r>
            <a:r>
              <a:rPr lang="zh-CN" altLang="en-US" dirty="0"/>
              <a:t>语言中，并没有一个单独的类型用于表示一个字符串，而是以字符数组的形式实现。</a:t>
            </a:r>
            <a:endParaRPr lang="en-US" altLang="zh-CN" dirty="0"/>
          </a:p>
          <a:p>
            <a:r>
              <a:rPr lang="zh-CN" altLang="en-US" dirty="0"/>
              <a:t>对字符串的操作本质上都是对数组的操作。</a:t>
            </a:r>
          </a:p>
        </p:txBody>
      </p:sp>
    </p:spTree>
    <p:extLst>
      <p:ext uri="{BB962C8B-B14F-4D97-AF65-F5344CB8AC3E}">
        <p14:creationId xmlns:p14="http://schemas.microsoft.com/office/powerpoint/2010/main" val="4209926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7A0CA4-7D81-0AF1-4C05-56A01A6E9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 字面量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C05199-AAA2-7970-7D9C-509F01504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字符串字面量又称常量字符串，是硬编码的字符串。</a:t>
            </a:r>
            <a:endParaRPr lang="en-US" altLang="zh-CN" dirty="0"/>
          </a:p>
          <a:p>
            <a:r>
              <a:rPr lang="zh-CN" altLang="en-US" dirty="0"/>
              <a:t>字符串字面量通过双引号包裹，如 </a:t>
            </a:r>
            <a:r>
              <a:rPr lang="en-US" altLang="zh-CN" dirty="0"/>
              <a:t>"Hello world"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实际上字符串字面量在第一节课就已经出现，只不过没有对其进行深入讨论。</a:t>
            </a:r>
          </a:p>
        </p:txBody>
      </p:sp>
    </p:spTree>
    <p:extLst>
      <p:ext uri="{BB962C8B-B14F-4D97-AF65-F5344CB8AC3E}">
        <p14:creationId xmlns:p14="http://schemas.microsoft.com/office/powerpoint/2010/main" val="421294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F8B0D4-63CA-810C-0ED9-D5C73A57C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 声明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E5E8F8-0170-2608-A076-0F160CD9A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字符串以字符数组表示，所以声明时需要指定长度。语法为 </a:t>
            </a:r>
            <a:r>
              <a:rPr lang="en-US" altLang="zh-CN" dirty="0"/>
              <a:t>char </a:t>
            </a:r>
            <a:r>
              <a:rPr lang="en-US" altLang="zh-CN" i="1" dirty="0"/>
              <a:t>&lt;IDENTIFIER&gt;</a:t>
            </a:r>
            <a:r>
              <a:rPr lang="en-US" altLang="zh-CN" dirty="0"/>
              <a:t>[</a:t>
            </a:r>
            <a:r>
              <a:rPr lang="en-US" altLang="zh-CN" i="1" dirty="0"/>
              <a:t>&lt;SIZE&gt;</a:t>
            </a:r>
            <a:r>
              <a:rPr lang="en-US" altLang="zh-CN" dirty="0"/>
              <a:t>]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如果需要在声明时初始化，可以使用字符串字面量初始化。</a:t>
            </a:r>
            <a:endParaRPr lang="en-US" altLang="zh-CN" dirty="0"/>
          </a:p>
          <a:p>
            <a:r>
              <a:rPr lang="zh-CN" altLang="en-US" dirty="0"/>
              <a:t>示例：</a:t>
            </a:r>
            <a:r>
              <a:rPr lang="en-US" altLang="zh-CN" dirty="0"/>
              <a:t>char str[] = "Hello world";</a:t>
            </a:r>
          </a:p>
          <a:p>
            <a:r>
              <a:rPr lang="zh-CN" altLang="en-US" dirty="0"/>
              <a:t>注意这一种语法是专属于字符串初始化的语法，不可以用于声明后字符串的修改。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247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99C5B3-B477-5D9B-B070-C93C18E0C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 </a:t>
            </a:r>
            <a:r>
              <a:rPr lang="zh-CN" altLang="en-US" dirty="0"/>
              <a:t>内存表示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B42FDB-2E83-6C57-9888-5058F4C1CA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使用字符数组储存字符串，不代表着整个字符数组就是字符串。</a:t>
            </a:r>
            <a:endParaRPr lang="en-US" altLang="zh-CN" dirty="0"/>
          </a:p>
          <a:p>
            <a:r>
              <a:rPr lang="zh-CN" altLang="en-US" dirty="0"/>
              <a:t>字符数组储存了字符串的每一个字符，但是没有储存字符串的字符总数。如何获知其长度？</a:t>
            </a:r>
            <a:endParaRPr lang="en-US" altLang="zh-CN" dirty="0"/>
          </a:p>
          <a:p>
            <a:r>
              <a:rPr lang="en-US" altLang="zh-CN" dirty="0"/>
              <a:t>C </a:t>
            </a:r>
            <a:r>
              <a:rPr lang="zh-CN" altLang="en-US" dirty="0"/>
              <a:t>语言中的字符串不会记录长度，而是在最后一个字符后添加一个 </a:t>
            </a:r>
            <a:r>
              <a:rPr lang="en-US" altLang="zh-CN" dirty="0"/>
              <a:t>'\0'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以 </a:t>
            </a:r>
            <a:r>
              <a:rPr lang="en-US" altLang="zh-CN" dirty="0"/>
              <a:t>"str" </a:t>
            </a:r>
            <a:r>
              <a:rPr lang="zh-CN" altLang="en-US" dirty="0"/>
              <a:t>为例，其虽然只由三个字符组成，但是在内存中占用四个字节。</a:t>
            </a:r>
            <a:endParaRPr lang="en-US" altLang="zh-CN" dirty="0"/>
          </a:p>
          <a:p>
            <a:r>
              <a:rPr lang="zh-CN" altLang="en-US" dirty="0"/>
              <a:t>真正的内存表示：</a:t>
            </a:r>
            <a:r>
              <a:rPr lang="en-US" altLang="zh-CN" dirty="0"/>
              <a:t>{'s', 't', 'r', '\0'} </a:t>
            </a:r>
            <a:r>
              <a:rPr lang="zh-CN" altLang="en-US" dirty="0"/>
              <a:t>即 </a:t>
            </a:r>
            <a:r>
              <a:rPr lang="en-US" altLang="zh-CN" dirty="0"/>
              <a:t>{115, 116, 114, 0}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235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A0FE5D-6C63-D283-1E5D-1DC71B35B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 </a:t>
            </a:r>
            <a:r>
              <a:rPr lang="zh-CN" altLang="en-US" dirty="0"/>
              <a:t>内存表示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40674A-43CF-ACEB-1829-25D562DA9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/string/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string-memory-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representation.c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str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{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's'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't'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'r'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\0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'e'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'n'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'd'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Note that 'e', 'n', 'd' won't be displayed.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"str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%s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str);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str2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"str2"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"Length of str2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sizeof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(str2)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/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sizeof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6963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C26EE76-C439-0B81-956D-027292BDE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 </a:t>
            </a:r>
            <a:r>
              <a:rPr lang="zh-CN" altLang="en-US" dirty="0"/>
              <a:t>基本操作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14A28860-258C-DA04-1099-2CACE4654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 </a:t>
            </a:r>
            <a:r>
              <a:rPr lang="zh-CN" altLang="en-US" dirty="0"/>
              <a:t>语言中操作字符串是一个非常常见的需求，所以 </a:t>
            </a:r>
            <a:r>
              <a:rPr lang="en-US" altLang="zh-CN" dirty="0"/>
              <a:t>C </a:t>
            </a:r>
            <a:r>
              <a:rPr lang="zh-CN" altLang="en-US" dirty="0"/>
              <a:t>标准库提供了一些字符串处理的工具。</a:t>
            </a:r>
            <a:endParaRPr lang="en-US" altLang="zh-CN" dirty="0"/>
          </a:p>
          <a:p>
            <a:r>
              <a:rPr lang="zh-CN" altLang="en-US" dirty="0"/>
              <a:t>通过包含 </a:t>
            </a:r>
            <a:r>
              <a:rPr lang="en-US" altLang="zh-CN" dirty="0" err="1"/>
              <a:t>string.h</a:t>
            </a:r>
            <a:r>
              <a:rPr lang="en-US" altLang="zh-CN" dirty="0"/>
              <a:t> </a:t>
            </a:r>
            <a:r>
              <a:rPr lang="zh-CN" altLang="en-US" dirty="0"/>
              <a:t>头文件，可以使用这些工具。</a:t>
            </a:r>
          </a:p>
        </p:txBody>
      </p:sp>
    </p:spTree>
    <p:extLst>
      <p:ext uri="{BB962C8B-B14F-4D97-AF65-F5344CB8AC3E}">
        <p14:creationId xmlns:p14="http://schemas.microsoft.com/office/powerpoint/2010/main" val="271927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3B3AD6-447C-8F0D-E6FA-BDCE54BEC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 </a:t>
            </a:r>
            <a:r>
              <a:rPr lang="zh-CN" altLang="en-US" dirty="0"/>
              <a:t>基本操作 字符串长度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3146BB-B8F5-AC44-1CDA-3BC475E79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操作字符串之前，需要知道字符串的长度。</a:t>
            </a:r>
            <a:endParaRPr lang="en-US" altLang="zh-CN" dirty="0"/>
          </a:p>
          <a:p>
            <a:r>
              <a:rPr lang="zh-CN" altLang="en-US" dirty="0"/>
              <a:t>使用 </a:t>
            </a:r>
            <a:r>
              <a:rPr lang="en-US" altLang="zh-CN" dirty="0"/>
              <a:t>size_t </a:t>
            </a:r>
            <a:r>
              <a:rPr lang="en-US" altLang="zh-CN" dirty="0" err="1"/>
              <a:t>strlen</a:t>
            </a:r>
            <a:r>
              <a:rPr lang="en-US" altLang="zh-CN" dirty="0"/>
              <a:t>(const char* str) </a:t>
            </a:r>
            <a:r>
              <a:rPr lang="zh-CN" altLang="en-US" dirty="0"/>
              <a:t>函数即可实现。</a:t>
            </a:r>
            <a:endParaRPr lang="en-US" altLang="zh-CN" dirty="0"/>
          </a:p>
          <a:p>
            <a:r>
              <a:rPr lang="en-US" altLang="zh-CN" dirty="0" err="1"/>
              <a:t>strlen</a:t>
            </a:r>
            <a:r>
              <a:rPr lang="en-US" altLang="zh-CN" dirty="0"/>
              <a:t> </a:t>
            </a:r>
            <a:r>
              <a:rPr lang="zh-CN" altLang="en-US" dirty="0"/>
              <a:t>返回的长度不包括 </a:t>
            </a:r>
            <a:r>
              <a:rPr lang="en-US" altLang="zh-CN" dirty="0"/>
              <a:t>'\0'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44105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F219C360-F68F-8C89-160E-45E59F71C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 </a:t>
            </a:r>
            <a:r>
              <a:rPr lang="zh-CN" altLang="en-US" dirty="0"/>
              <a:t>基本操作 字符串长度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EEEF4A-D641-C3DE-E263-60052F38E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911953"/>
            <a:ext cx="10131425" cy="44646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/string/string-length-</a:t>
            </a:r>
            <a:r>
              <a:rPr lang="en-US" altLang="zh-CN" i="1" dirty="0" err="1">
                <a:latin typeface="Cascadia Mono" panose="020B0609020000020004" pitchFamily="49" charset="0"/>
              </a:rPr>
              <a:t>implementation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dirty="0">
                <a:solidFill>
                  <a:srgbClr val="C678DD"/>
                </a:solidFill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string_length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str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dirty="0">
                <a:solidFill>
                  <a:srgbClr val="C678DD"/>
                </a:solidFill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len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while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len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!=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\0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len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len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str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"Hello world"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strlen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(str)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strlen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(str));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string_length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(str)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string_length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(str));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14234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CFA796-8A16-8ED2-0B85-F572E8F8B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准备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927CB7-685E-8C06-9E54-871076B69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本节课所有参考代码可以从 </a:t>
            </a:r>
            <a:r>
              <a:rPr lang="en-US" altLang="zh-CN" dirty="0"/>
              <a:t>GitHub </a:t>
            </a:r>
            <a:r>
              <a:rPr lang="zh-CN" altLang="en-US" dirty="0"/>
              <a:t>上下载：</a:t>
            </a:r>
            <a:r>
              <a:rPr lang="en-US" altLang="zh-CN" dirty="0" err="1">
                <a:hlinkClick r:id="rId2"/>
              </a:rPr>
              <a:t>oosquare</a:t>
            </a:r>
            <a:r>
              <a:rPr lang="en-US" altLang="zh-CN" dirty="0">
                <a:hlinkClick r:id="rId2"/>
              </a:rPr>
              <a:t>/c-course-sample-code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48214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0456713-73AD-AF9F-E142-92831DCD7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 </a:t>
            </a:r>
            <a:r>
              <a:rPr lang="zh-CN" altLang="en-US" dirty="0"/>
              <a:t>基本操作 字符串复制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91B7A27-2826-6A65-92CD-B749ECADC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声明了字符数组后，经常需要修改其中的内容，比如将一个字符串的内容复制给另一个字符串。</a:t>
            </a:r>
            <a:endParaRPr lang="en-US" altLang="zh-CN" dirty="0"/>
          </a:p>
          <a:p>
            <a:r>
              <a:rPr lang="zh-CN" altLang="en-US" dirty="0"/>
              <a:t>数组不可以直接赋值，只能遍历数组复制每一个元素。</a:t>
            </a:r>
            <a:endParaRPr lang="en-US" altLang="zh-CN" dirty="0"/>
          </a:p>
          <a:p>
            <a:r>
              <a:rPr lang="en-US" altLang="zh-CN" dirty="0"/>
              <a:t>char *</a:t>
            </a:r>
            <a:r>
              <a:rPr lang="en-US" altLang="zh-CN" dirty="0" err="1"/>
              <a:t>strcpy</a:t>
            </a:r>
            <a:r>
              <a:rPr lang="en-US" altLang="zh-CN" dirty="0"/>
              <a:t>(char *</a:t>
            </a:r>
            <a:r>
              <a:rPr lang="en-US" altLang="zh-CN" dirty="0" err="1"/>
              <a:t>dest</a:t>
            </a:r>
            <a:r>
              <a:rPr lang="en-US" altLang="zh-CN" dirty="0"/>
              <a:t>, const char *</a:t>
            </a:r>
            <a:r>
              <a:rPr lang="en-US" altLang="zh-CN" dirty="0" err="1"/>
              <a:t>src</a:t>
            </a:r>
            <a:r>
              <a:rPr lang="en-US" altLang="zh-CN" dirty="0"/>
              <a:t>) </a:t>
            </a:r>
            <a:r>
              <a:rPr lang="zh-CN" altLang="en-US" dirty="0"/>
              <a:t>包装了这一个操作。</a:t>
            </a:r>
            <a:endParaRPr lang="en-US" altLang="zh-CN" dirty="0"/>
          </a:p>
          <a:p>
            <a:r>
              <a:rPr lang="zh-CN" altLang="en-US" dirty="0"/>
              <a:t>该函数把 </a:t>
            </a:r>
            <a:r>
              <a:rPr lang="en-US" altLang="zh-CN" dirty="0" err="1"/>
              <a:t>src</a:t>
            </a:r>
            <a:r>
              <a:rPr lang="en-US" altLang="zh-CN" dirty="0"/>
              <a:t> </a:t>
            </a:r>
            <a:r>
              <a:rPr lang="zh-CN" altLang="en-US" dirty="0"/>
              <a:t>字符串复制到 </a:t>
            </a:r>
            <a:r>
              <a:rPr lang="en-US" altLang="zh-CN" dirty="0" err="1"/>
              <a:t>dest</a:t>
            </a:r>
            <a:r>
              <a:rPr lang="en-US" altLang="zh-CN" dirty="0"/>
              <a:t> </a:t>
            </a:r>
            <a:r>
              <a:rPr lang="zh-CN" altLang="en-US" dirty="0"/>
              <a:t>中，并返回 </a:t>
            </a:r>
            <a:r>
              <a:rPr lang="en-US" altLang="zh-CN" dirty="0" err="1"/>
              <a:t>dest</a:t>
            </a:r>
            <a:r>
              <a:rPr lang="zh-CN" altLang="en-US" dirty="0"/>
              <a:t>。</a:t>
            </a:r>
            <a:r>
              <a:rPr lang="en-US" altLang="zh-CN" dirty="0" err="1"/>
              <a:t>dest</a:t>
            </a:r>
            <a:r>
              <a:rPr lang="en-US" altLang="zh-CN" dirty="0"/>
              <a:t> </a:t>
            </a:r>
            <a:r>
              <a:rPr lang="zh-CN" altLang="en-US" dirty="0"/>
              <a:t>指针指向一个字符数组。</a:t>
            </a:r>
          </a:p>
        </p:txBody>
      </p:sp>
    </p:spTree>
    <p:extLst>
      <p:ext uri="{BB962C8B-B14F-4D97-AF65-F5344CB8AC3E}">
        <p14:creationId xmlns:p14="http://schemas.microsoft.com/office/powerpoint/2010/main" val="201562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55F57E5B-8865-7472-A7FE-57CE5CE8F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 </a:t>
            </a:r>
            <a:r>
              <a:rPr lang="zh-CN" altLang="en-US" dirty="0"/>
              <a:t>基本操作 字符串复制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A584DCF-3A65-57B6-9BD4-71BB89F86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984620"/>
            <a:ext cx="10131425" cy="440406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/string/string-copy-</a:t>
            </a:r>
            <a:r>
              <a:rPr lang="en-US" altLang="zh-CN" i="1" dirty="0" err="1">
                <a:latin typeface="Cascadia Mono" panose="020B0609020000020004" pitchFamily="49" charset="0"/>
              </a:rPr>
              <a:t>implementation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string_copy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to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from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(;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from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!=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\0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to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from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to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\0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to;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"initial"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"str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%s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str);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strcpy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(): str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%s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strcpy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(str,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"content1"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string_copy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(): str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%s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string_copy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(str,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"content2"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46351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9ABFD-A7AB-BDD4-40B4-9FBE6386C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字符串 </a:t>
            </a:r>
            <a:r>
              <a:rPr lang="zh-CN" altLang="en-US" dirty="0"/>
              <a:t>基本操作 字符串拼接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C931F1-42BF-B7FF-AEC8-206FF534D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另外一个字符串常用操作就是字符串拼接。</a:t>
            </a:r>
            <a:endParaRPr lang="en-US" altLang="zh-CN" dirty="0"/>
          </a:p>
          <a:p>
            <a:r>
              <a:rPr lang="fr-FR" altLang="zh-CN" dirty="0"/>
              <a:t>char *strcat(char *dest, const char *src)</a:t>
            </a:r>
          </a:p>
          <a:p>
            <a:r>
              <a:rPr lang="zh-CN" altLang="en-US" dirty="0"/>
              <a:t>其将 </a:t>
            </a:r>
            <a:r>
              <a:rPr lang="en-US" altLang="zh-CN" dirty="0" err="1"/>
              <a:t>src</a:t>
            </a:r>
            <a:r>
              <a:rPr lang="en-US" altLang="zh-CN" dirty="0"/>
              <a:t> </a:t>
            </a:r>
            <a:r>
              <a:rPr lang="zh-CN" altLang="en-US" dirty="0"/>
              <a:t>的内容追加到 </a:t>
            </a:r>
            <a:r>
              <a:rPr lang="en-US" altLang="zh-CN" dirty="0" err="1"/>
              <a:t>dest</a:t>
            </a:r>
            <a:r>
              <a:rPr lang="en-US" altLang="zh-CN" dirty="0"/>
              <a:t> </a:t>
            </a:r>
            <a:r>
              <a:rPr lang="zh-CN" altLang="en-US" dirty="0"/>
              <a:t>已有内容的尾部，并返回 </a:t>
            </a:r>
            <a:r>
              <a:rPr lang="en-US" altLang="zh-CN" dirty="0" err="1"/>
              <a:t>dest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432251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0719244-BA20-8E50-0009-EEAB8EF17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 基本操作 字符串拼接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ED7D30-ACB3-E6C0-8496-F196F05D5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95412"/>
            <a:ext cx="11195343" cy="486872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/string/string-concatenate-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implementation.c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string_concatenate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to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from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while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to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!=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\0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j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from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[j]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!=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\0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j)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to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from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[j];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to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\0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to;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100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"initial"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"str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%s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str);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strcat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(): str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%s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strcat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(str,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"content1"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string_concatenate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(): str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%s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string_concatenate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(str,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"content2"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58159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1C95D5-03B8-7ECF-E2FD-C20E403D1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 基本操作 字符串比较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C48DB2-7F77-FDE8-619B-1B65634E6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字符串的大小比较可以使用 </a:t>
            </a:r>
            <a:r>
              <a:rPr lang="en-US" altLang="zh-CN" dirty="0"/>
              <a:t>int </a:t>
            </a:r>
            <a:r>
              <a:rPr lang="en-US" altLang="zh-CN" dirty="0" err="1"/>
              <a:t>strcmp</a:t>
            </a:r>
            <a:r>
              <a:rPr lang="en-US" altLang="zh-CN" dirty="0"/>
              <a:t>(const char* </a:t>
            </a:r>
            <a:r>
              <a:rPr lang="en-US" altLang="zh-CN" dirty="0" err="1"/>
              <a:t>lhs</a:t>
            </a:r>
            <a:r>
              <a:rPr lang="en-US" altLang="zh-CN" dirty="0"/>
              <a:t>, const char* </a:t>
            </a:r>
            <a:r>
              <a:rPr lang="en-US" altLang="zh-CN" dirty="0" err="1"/>
              <a:t>rhs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字符串的大小按照字典序比较：</a:t>
            </a:r>
            <a:endParaRPr lang="en-US" altLang="zh-CN" dirty="0"/>
          </a:p>
          <a:p>
            <a:pPr lvl="1"/>
            <a:r>
              <a:rPr lang="zh-CN" altLang="en-US" dirty="0"/>
              <a:t>如果字典序中 </a:t>
            </a:r>
            <a:r>
              <a:rPr lang="en-US" altLang="zh-CN" dirty="0" err="1"/>
              <a:t>lhs</a:t>
            </a:r>
            <a:r>
              <a:rPr lang="en-US" altLang="zh-CN" dirty="0"/>
              <a:t> </a:t>
            </a:r>
            <a:r>
              <a:rPr lang="zh-CN" altLang="en-US" dirty="0"/>
              <a:t>在 </a:t>
            </a:r>
            <a:r>
              <a:rPr lang="en-US" altLang="zh-CN" dirty="0" err="1"/>
              <a:t>rhs</a:t>
            </a:r>
            <a:r>
              <a:rPr lang="en-US" altLang="zh-CN" dirty="0"/>
              <a:t> </a:t>
            </a:r>
            <a:r>
              <a:rPr lang="zh-CN" altLang="en-US" dirty="0"/>
              <a:t>之前，则返回 </a:t>
            </a:r>
            <a:r>
              <a:rPr lang="en-US" altLang="zh-CN" dirty="0"/>
              <a:t>-1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zh-CN" altLang="en-US" dirty="0"/>
              <a:t>如果字典序中 </a:t>
            </a:r>
            <a:r>
              <a:rPr lang="en-US" altLang="zh-CN" dirty="0" err="1"/>
              <a:t>lhs</a:t>
            </a:r>
            <a:r>
              <a:rPr lang="en-US" altLang="zh-CN" dirty="0"/>
              <a:t> </a:t>
            </a:r>
            <a:r>
              <a:rPr lang="zh-CN" altLang="en-US" dirty="0"/>
              <a:t>在 </a:t>
            </a:r>
            <a:r>
              <a:rPr lang="en-US" altLang="zh-CN" dirty="0" err="1"/>
              <a:t>rhs</a:t>
            </a:r>
            <a:r>
              <a:rPr lang="en-US" altLang="zh-CN" dirty="0"/>
              <a:t> </a:t>
            </a:r>
            <a:r>
              <a:rPr lang="zh-CN" altLang="en-US" dirty="0"/>
              <a:t>之后，则返回 </a:t>
            </a:r>
            <a:r>
              <a:rPr lang="en-US" altLang="zh-CN" dirty="0"/>
              <a:t>1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zh-CN" altLang="en-US" dirty="0"/>
              <a:t>如果字典序中 </a:t>
            </a:r>
            <a:r>
              <a:rPr lang="en-US" altLang="zh-CN" dirty="0" err="1"/>
              <a:t>lhs</a:t>
            </a:r>
            <a:r>
              <a:rPr lang="en-US" altLang="zh-CN" dirty="0"/>
              <a:t> </a:t>
            </a:r>
            <a:r>
              <a:rPr lang="zh-CN" altLang="en-US" dirty="0"/>
              <a:t>与 </a:t>
            </a:r>
            <a:r>
              <a:rPr lang="en-US" altLang="zh-CN" dirty="0" err="1"/>
              <a:t>rhs</a:t>
            </a:r>
            <a:r>
              <a:rPr lang="en-US" altLang="zh-CN" dirty="0"/>
              <a:t> </a:t>
            </a:r>
            <a:r>
              <a:rPr lang="zh-CN" altLang="en-US" dirty="0"/>
              <a:t>相等，则返回 </a:t>
            </a:r>
            <a:r>
              <a:rPr lang="en-US" altLang="zh-CN" dirty="0"/>
              <a:t>0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对于 </a:t>
            </a:r>
            <a:r>
              <a:rPr lang="en-US" altLang="zh-CN" dirty="0"/>
              <a:t>char</a:t>
            </a:r>
            <a:r>
              <a:rPr lang="zh-CN" altLang="en-US" dirty="0"/>
              <a:t>，字典序比较实际上是比较 </a:t>
            </a:r>
            <a:r>
              <a:rPr lang="en-US" altLang="zh-CN" dirty="0"/>
              <a:t>ASCII </a:t>
            </a:r>
            <a:r>
              <a:rPr lang="zh-CN" altLang="en-US" dirty="0"/>
              <a:t>的大小。</a:t>
            </a:r>
            <a:endParaRPr lang="en-US" altLang="zh-CN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6082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FE7ADBD-D9BD-6BF1-1C80-519103F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 基本操作 字符串比较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BA0AA2-B2D2-83D1-75BE-DD78FA16C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72985"/>
            <a:ext cx="10131425" cy="471593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/string/string-compare-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implementation.c</a:t>
            </a:r>
            <a:endParaRPr lang="en-US" altLang="zh-CN" b="0" i="1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string_compare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lhs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rhs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lhs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\0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||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rhs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\0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||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lhs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!=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rhs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delta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lhs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-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rhs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(delta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?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(delta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?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-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: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strcmp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: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strcmp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abc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abc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string_compare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: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string_compare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abc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abc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strcmp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: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strcmp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abc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abc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string_compare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: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string_compare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"a"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"ab"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strcmp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: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strcmp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abc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abc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string_compare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: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string_compare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"2"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"1"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73617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182429-3F3B-3C99-1DE7-B5B3D848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 基本操作 子串查找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487E4D-BA72-311D-31D9-BAED0C1E2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在一个字符串（主串）中查找与给定字符串（模式串）匹配的子字符串。</a:t>
            </a:r>
            <a:endParaRPr lang="en-US" altLang="zh-CN" dirty="0"/>
          </a:p>
          <a:p>
            <a:r>
              <a:rPr lang="zh-CN" altLang="en-US" dirty="0"/>
              <a:t>使用 </a:t>
            </a:r>
            <a:r>
              <a:rPr lang="en-US" altLang="zh-CN" dirty="0"/>
              <a:t>char* </a:t>
            </a:r>
            <a:r>
              <a:rPr lang="en-US" altLang="zh-CN" dirty="0" err="1"/>
              <a:t>strstr</a:t>
            </a:r>
            <a:r>
              <a:rPr lang="en-US" altLang="zh-CN" dirty="0"/>
              <a:t>(const char* str, const char* </a:t>
            </a:r>
            <a:r>
              <a:rPr lang="en-US" altLang="zh-CN" dirty="0" err="1"/>
              <a:t>substr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如果找到匹配子串，则返回字串的起始地址，否则返回 </a:t>
            </a:r>
            <a:r>
              <a:rPr lang="en-US" altLang="zh-CN" dirty="0"/>
              <a:t>NULL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如果想要知道子串的起始下标，可以将返回值减去 </a:t>
            </a:r>
            <a:r>
              <a:rPr lang="en-US" altLang="zh-CN" dirty="0"/>
              <a:t>str</a:t>
            </a:r>
            <a:r>
              <a:rPr lang="zh-CN" altLang="en-US" dirty="0"/>
              <a:t>（在返回值不为 </a:t>
            </a:r>
            <a:r>
              <a:rPr lang="en-US" altLang="zh-CN" dirty="0"/>
              <a:t>NULL </a:t>
            </a:r>
            <a:r>
              <a:rPr lang="zh-CN" altLang="en-US" dirty="0"/>
              <a:t>的前提下）。</a:t>
            </a:r>
          </a:p>
        </p:txBody>
      </p:sp>
    </p:spTree>
    <p:extLst>
      <p:ext uri="{BB962C8B-B14F-4D97-AF65-F5344CB8AC3E}">
        <p14:creationId xmlns:p14="http://schemas.microsoft.com/office/powerpoint/2010/main" val="289899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63E0A6-5FA0-7032-503D-9A4474228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 基本操作 子串查找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C6C73F-94C7-0ADD-A174-00943B797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861377"/>
            <a:ext cx="10131425" cy="496724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/string/string-find-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implementation.c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C678DD"/>
                </a:solidFill>
                <a:latin typeface="Cascadia Mono" panose="020B0609020000020004" pitchFamily="49" charset="0"/>
              </a:rPr>
              <a:t>#include</a:t>
            </a:r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dirty="0">
                <a:solidFill>
                  <a:srgbClr val="98C379"/>
                </a:solidFill>
                <a:latin typeface="Cascadia Mono" panose="020B0609020000020004" pitchFamily="49" charset="0"/>
              </a:rPr>
              <a:t>&lt;</a:t>
            </a:r>
            <a:r>
              <a:rPr lang="en-US" altLang="zh-CN" dirty="0" err="1">
                <a:solidFill>
                  <a:srgbClr val="98C379"/>
                </a:solidFill>
                <a:latin typeface="Cascadia Mono" panose="020B0609020000020004" pitchFamily="49" charset="0"/>
              </a:rPr>
              <a:t>string.h</a:t>
            </a:r>
            <a:r>
              <a:rPr lang="en-US" altLang="zh-CN" dirty="0">
                <a:solidFill>
                  <a:srgbClr val="98C379"/>
                </a:solidFill>
                <a:latin typeface="Cascadia Mono" panose="020B0609020000020004" pitchFamily="49" charset="0"/>
              </a:rPr>
              <a:t>&gt;</a:t>
            </a:r>
            <a:endParaRPr lang="en-US" altLang="zh-CN" dirty="0">
              <a:solidFill>
                <a:srgbClr val="ABB2BF"/>
              </a:solidFill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C678DD"/>
                </a:solidFill>
                <a:latin typeface="Cascadia Mono" panose="020B0609020000020004" pitchFamily="49" charset="0"/>
              </a:rPr>
              <a:t>#include</a:t>
            </a:r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  <a:r>
              <a:rPr lang="en-US" altLang="zh-CN" dirty="0">
                <a:solidFill>
                  <a:srgbClr val="98C379"/>
                </a:solidFill>
                <a:latin typeface="Cascadia Mono" panose="020B0609020000020004" pitchFamily="49" charset="0"/>
              </a:rPr>
              <a:t>&lt;</a:t>
            </a:r>
            <a:r>
              <a:rPr lang="en-US" altLang="zh-CN" dirty="0" err="1">
                <a:solidFill>
                  <a:srgbClr val="98C379"/>
                </a:solidFill>
                <a:latin typeface="Cascadia Mono" panose="020B0609020000020004" pitchFamily="49" charset="0"/>
              </a:rPr>
              <a:t>stdbool.h</a:t>
            </a:r>
            <a:r>
              <a:rPr lang="en-US" altLang="zh-CN" dirty="0">
                <a:solidFill>
                  <a:srgbClr val="98C379"/>
                </a:solidFill>
                <a:latin typeface="Cascadia Mono" panose="020B0609020000020004" pitchFamily="49" charset="0"/>
              </a:rPr>
              <a:t>&gt;</a:t>
            </a:r>
            <a:endParaRPr lang="en-US" altLang="zh-CN" dirty="0">
              <a:solidFill>
                <a:srgbClr val="ABB2BF"/>
              </a:solidFill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string_find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subject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pattern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len_subject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strlen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(subject);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len_pattern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strlen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(pattern);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&lt;=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len_subject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-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len_pattern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dirty="0">
                <a:solidFill>
                  <a:srgbClr val="C678DD"/>
                </a:solidFill>
                <a:latin typeface="Cascadia Mono" panose="020B0609020000020004" pitchFamily="49" charset="0"/>
              </a:rPr>
              <a:t>bool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matched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true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j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j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len_pattern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j)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subject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j]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!=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pattern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[j])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        matched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dirty="0">
                <a:solidFill>
                  <a:srgbClr val="D19A66"/>
                </a:solidFill>
                <a:latin typeface="Cascadia Mono" panose="020B0609020000020004" pitchFamily="49" charset="0"/>
              </a:rPr>
              <a:t>false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break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(matched)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&amp;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subject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NULL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subject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abcdefg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pattern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cde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strstr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: address = 0x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%p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strstr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(subject, pattern));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strstr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: index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strstr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(subject, pattern)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-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subject);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string_find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: address = 0x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%p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string_find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(subject, pattern));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"Use 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string_find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: index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string_find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(subject, pattern)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-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subject);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94729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D060E4-BE62-149B-1212-B918E8675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 基本操作 解析整数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7EA59F-9334-79C5-68E6-7D50B5AEE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有时候数字混杂在各种字符之间，难以直接通过 </a:t>
            </a:r>
            <a:r>
              <a:rPr lang="en-US" altLang="zh-CN" dirty="0" err="1"/>
              <a:t>scanf</a:t>
            </a:r>
            <a:r>
              <a:rPr lang="en-US" altLang="zh-CN" dirty="0"/>
              <a:t> </a:t>
            </a:r>
            <a:r>
              <a:rPr lang="zh-CN" altLang="en-US" dirty="0"/>
              <a:t>等函数获取。此时需要从中解析数字。</a:t>
            </a:r>
            <a:endParaRPr lang="en-US" altLang="zh-CN" dirty="0"/>
          </a:p>
          <a:p>
            <a:r>
              <a:rPr lang="zh-CN" altLang="en-US" dirty="0"/>
              <a:t>这里只讨论整数的情况，并假设用于解析的字符串仅包含一个整数。</a:t>
            </a:r>
          </a:p>
        </p:txBody>
      </p:sp>
    </p:spTree>
    <p:extLst>
      <p:ext uri="{BB962C8B-B14F-4D97-AF65-F5344CB8AC3E}">
        <p14:creationId xmlns:p14="http://schemas.microsoft.com/office/powerpoint/2010/main" val="268092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1FEE41-6D66-898C-44AA-5D78F8FE1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 基本操作 解析整数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052D7A-3D63-EEF2-6BC4-C7ED86A3F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042542"/>
            <a:ext cx="10131425" cy="457362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/string/parse-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integer.c</a:t>
            </a:r>
            <a:endParaRPr lang="en-US" altLang="zh-CN" b="0" i="1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Here we assume `str` contains a integer exactly.</a:t>
            </a:r>
            <a:endParaRPr lang="en-US" altLang="zh-CN" dirty="0">
              <a:solidFill>
                <a:srgbClr val="ABB2BF"/>
              </a:solidFill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parse_integer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str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sign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number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!=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\0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'-'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    sign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-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}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else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    number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number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(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-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'0'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sign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number;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"Parse 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\"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123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\"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 to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parse_integer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"123"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"Parse 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\"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-123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\"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 to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parse_integer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"-123"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80624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78632-90DD-7A95-1CE6-5B489D1282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夜晚的天空以及远处地平线上的群山">
            <a:extLst>
              <a:ext uri="{FF2B5EF4-FFF2-40B4-BE49-F238E27FC236}">
                <a16:creationId xmlns:a16="http://schemas.microsoft.com/office/drawing/2014/main" id="{7C907561-4B85-B5B8-8BA4-746B654FE5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57FAC26E-164F-EBDC-769A-70CECCEC7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b="1" dirty="0"/>
              <a:t>数组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AB0555C-04E6-FECB-C0ED-FD40074DB4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zh-C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Array</a:t>
            </a:r>
          </a:p>
        </p:txBody>
      </p:sp>
    </p:spTree>
    <p:extLst>
      <p:ext uri="{BB962C8B-B14F-4D97-AF65-F5344CB8AC3E}">
        <p14:creationId xmlns:p14="http://schemas.microsoft.com/office/powerpoint/2010/main" val="642554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F44902-1CD1-E45C-7C47-0F2F15170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 错误用法 修改字面量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1BC4FC-FF86-A914-0789-D8F2F403D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/string/modify-string-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literal.c</a:t>
            </a:r>
            <a:endParaRPr lang="en-US" altLang="zh-CN" b="0" i="1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const char* literal = "literal";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literal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"literal"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literal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'L'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Undefined behavior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%s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literal);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3550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E46752-7C46-2DB3-8841-78A4B6D5C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 错误用法 没有为</a:t>
            </a:r>
            <a:r>
              <a:rPr lang="en-US" altLang="zh-CN" dirty="0"/>
              <a:t>'\0'</a:t>
            </a:r>
            <a:r>
              <a:rPr lang="zh-CN" altLang="en-US" dirty="0"/>
              <a:t>预留空间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39967A-CD7A-C972-CF06-FA92613AC8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/string/no-space-for-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null.c</a:t>
            </a:r>
            <a:endParaRPr lang="en-US" altLang="zh-CN" b="0" dirty="0">
              <a:solidFill>
                <a:srgbClr val="C678DD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no_space_for_null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8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"overflow"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no_space_for_null2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8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strcpy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(no_space_for_null2,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"overflow"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4596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CF48DB-8495-2976-177E-06ADD6432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 错误用法 重复调用</a:t>
            </a:r>
            <a:r>
              <a:rPr lang="en-US" altLang="zh-CN" dirty="0" err="1"/>
              <a:t>strlen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D3CE16-3A73-E45E-C645-FA89924BD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/string/call-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strlen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repeatly.c</a:t>
            </a:r>
            <a:endParaRPr lang="en-US" altLang="zh-CN" b="0" dirty="0">
              <a:solidFill>
                <a:srgbClr val="C678DD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str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[]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"very long string"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strlen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(str);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%c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str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1060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87A573-BE5F-CDB4-468C-89B673DDB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字符串 错误用法 缓冲区溢出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801C29-AE1A-6A8F-C605-D2521E45E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1506199" cy="364913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/string/buffer-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overflow.c</a:t>
            </a:r>
            <a:endParaRPr lang="en-US" altLang="zh-CN" b="0" dirty="0">
              <a:solidFill>
                <a:srgbClr val="C678DD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string.h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too_small_buffer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4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should_be_zero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strcpy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      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too_small_buffer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</a:t>
            </a: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      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"a very long string which overwrites other memory units."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   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should_be_zero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should_be_zero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  <a:b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</a:b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30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夜晚的天空以及远处地平线上的群山">
            <a:extLst>
              <a:ext uri="{FF2B5EF4-FFF2-40B4-BE49-F238E27FC236}">
                <a16:creationId xmlns:a16="http://schemas.microsoft.com/office/drawing/2014/main" id="{38263E98-785E-4D6A-31AB-6C50016BA3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28DEDD99-2C77-5576-AFB5-DC72CC09C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D380EDE-A3A6-933C-99DF-45EB1E5131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LANGUAGE &amp; STANDARD LIBRARY</a:t>
            </a:r>
            <a:endParaRPr lang="zh-CN" alt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102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BDD7056D-24FB-A16C-0983-EE4941822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介绍</a:t>
            </a:r>
            <a:endParaRPr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D866021-86E8-0B76-0114-51691923F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 </a:t>
            </a:r>
            <a:r>
              <a:rPr lang="zh-CN" altLang="en-US" dirty="0"/>
              <a:t>标准库是随编译器与操作系统发行的库，是 </a:t>
            </a:r>
            <a:r>
              <a:rPr lang="en-US" altLang="zh-CN" dirty="0"/>
              <a:t>C </a:t>
            </a:r>
            <a:r>
              <a:rPr lang="zh-CN" altLang="en-US" dirty="0"/>
              <a:t>语言的基础支持库。</a:t>
            </a:r>
            <a:endParaRPr lang="en-US" altLang="zh-CN" dirty="0"/>
          </a:p>
          <a:p>
            <a:r>
              <a:rPr lang="zh-CN" altLang="en-US" dirty="0"/>
              <a:t>一般情况下，我们都要优先使用标准库提供的功能。</a:t>
            </a:r>
            <a:endParaRPr lang="en-US" altLang="zh-CN" dirty="0"/>
          </a:p>
          <a:p>
            <a:r>
              <a:rPr lang="zh-CN" altLang="en-US" dirty="0"/>
              <a:t>可以在</a:t>
            </a:r>
            <a:r>
              <a:rPr lang="en-US" altLang="zh-CN" dirty="0">
                <a:hlinkClick r:id="rId2"/>
              </a:rPr>
              <a:t>C </a:t>
            </a:r>
            <a:r>
              <a:rPr lang="zh-CN" altLang="en-US" dirty="0">
                <a:hlinkClick r:id="rId2"/>
              </a:rPr>
              <a:t>参考手册 </a:t>
            </a:r>
            <a:r>
              <a:rPr lang="en-US" altLang="zh-CN" dirty="0">
                <a:hlinkClick r:id="rId2"/>
              </a:rPr>
              <a:t>- cppreference.com</a:t>
            </a:r>
            <a:r>
              <a:rPr lang="zh-CN" altLang="en-US" dirty="0"/>
              <a:t>上查看标准库文档。</a:t>
            </a:r>
            <a:endParaRPr lang="en-US" altLang="zh-CN" dirty="0"/>
          </a:p>
          <a:p>
            <a:r>
              <a:rPr lang="zh-CN" altLang="en-US" dirty="0"/>
              <a:t>相较于其他编程语言，</a:t>
            </a:r>
            <a:r>
              <a:rPr lang="en-US" altLang="zh-CN" dirty="0"/>
              <a:t>C </a:t>
            </a:r>
            <a:r>
              <a:rPr lang="zh-CN" altLang="en-US" dirty="0"/>
              <a:t>的标准库非常小，只有非常基础的功能。</a:t>
            </a:r>
            <a:endParaRPr lang="en-US" altLang="zh-CN" dirty="0"/>
          </a:p>
          <a:p>
            <a:r>
              <a:rPr lang="zh-CN" altLang="en-US" dirty="0"/>
              <a:t>这是由于 </a:t>
            </a:r>
            <a:r>
              <a:rPr lang="en-US" altLang="zh-CN" dirty="0"/>
              <a:t>C </a:t>
            </a:r>
            <a:r>
              <a:rPr lang="zh-CN" altLang="en-US" dirty="0"/>
              <a:t>语言是一个非常底层的语言，主要的应用领域是系统编程。</a:t>
            </a:r>
            <a:endParaRPr lang="en-US" altLang="zh-CN" dirty="0"/>
          </a:p>
          <a:p>
            <a:r>
              <a:rPr lang="zh-CN" altLang="en-US" dirty="0"/>
              <a:t>实际开发中，大多数功能由操作系统的专用库和平台相关的第三方库提供。</a:t>
            </a:r>
          </a:p>
        </p:txBody>
      </p:sp>
    </p:spTree>
    <p:extLst>
      <p:ext uri="{BB962C8B-B14F-4D97-AF65-F5344CB8AC3E}">
        <p14:creationId xmlns:p14="http://schemas.microsoft.com/office/powerpoint/2010/main" val="163669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A53064-AB01-65EF-2AD7-4ABE6C7C4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</a:t>
            </a:r>
            <a:r>
              <a:rPr lang="en-US" altLang="zh-CN" b="1" dirty="0"/>
              <a:t>C</a:t>
            </a:r>
            <a:r>
              <a:rPr lang="zh-CN" altLang="en-US" b="1" dirty="0"/>
              <a:t>语言标准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E52C3C-A4A4-9823-6125-5831365E4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 </a:t>
            </a:r>
            <a:r>
              <a:rPr lang="zh-CN" altLang="en-US" dirty="0"/>
              <a:t>语言虽然历史悠久，但是还是在不断</a:t>
            </a:r>
            <a:r>
              <a:rPr lang="zh-CN" altLang="en-US" strike="sngStrike" dirty="0"/>
              <a:t>缓慢</a:t>
            </a:r>
            <a:r>
              <a:rPr lang="zh-CN" altLang="en-US" dirty="0"/>
              <a:t>进步。</a:t>
            </a:r>
            <a:endParaRPr lang="en-US" altLang="zh-CN" dirty="0"/>
          </a:p>
          <a:p>
            <a:r>
              <a:rPr lang="en-US" altLang="zh-CN" dirty="0"/>
              <a:t>C </a:t>
            </a:r>
            <a:r>
              <a:rPr lang="zh-CN" altLang="en-US" dirty="0"/>
              <a:t>语言具有不同的标准，目前已经发布了 </a:t>
            </a:r>
            <a:r>
              <a:rPr lang="en-US" altLang="zh-CN" dirty="0"/>
              <a:t>C89</a:t>
            </a:r>
            <a:r>
              <a:rPr lang="zh-CN" altLang="en-US" dirty="0"/>
              <a:t>、</a:t>
            </a:r>
            <a:r>
              <a:rPr lang="en-US" altLang="zh-CN" dirty="0"/>
              <a:t>C90</a:t>
            </a:r>
            <a:r>
              <a:rPr lang="zh-CN" altLang="en-US" dirty="0"/>
              <a:t>、</a:t>
            </a:r>
            <a:r>
              <a:rPr lang="en-US" altLang="zh-CN" dirty="0"/>
              <a:t>C95</a:t>
            </a:r>
            <a:r>
              <a:rPr lang="zh-CN" altLang="en-US" dirty="0"/>
              <a:t>、</a:t>
            </a:r>
            <a:r>
              <a:rPr lang="en-US" altLang="zh-CN" dirty="0"/>
              <a:t>C99</a:t>
            </a:r>
            <a:r>
              <a:rPr lang="zh-CN" altLang="en-US" dirty="0"/>
              <a:t>、</a:t>
            </a:r>
            <a:r>
              <a:rPr lang="en-US" altLang="zh-CN" dirty="0"/>
              <a:t>C11</a:t>
            </a:r>
            <a:r>
              <a:rPr lang="zh-CN" altLang="en-US" dirty="0"/>
              <a:t>、</a:t>
            </a:r>
            <a:r>
              <a:rPr lang="en-US" altLang="zh-CN" dirty="0"/>
              <a:t>C17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不同的标准则包含不同的语言功能和库功能，在使用特定功能时需要注意标准。</a:t>
            </a:r>
            <a:endParaRPr lang="en-US" altLang="zh-CN" dirty="0"/>
          </a:p>
          <a:p>
            <a:r>
              <a:rPr lang="zh-CN" altLang="en-US" dirty="0"/>
              <a:t>目前课程教授的内容基本不需要非常新的标准，本节课的所有代码在 </a:t>
            </a:r>
            <a:r>
              <a:rPr lang="en-US" altLang="zh-CN" dirty="0"/>
              <a:t>C99 </a:t>
            </a:r>
            <a:r>
              <a:rPr lang="zh-CN" altLang="en-US" dirty="0"/>
              <a:t>下通过编译。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2853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385E37-6BEA-202B-6523-80A2ABBBF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数学函数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A574D2E2-E422-6C19-3A15-1F51A41125C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1" y="2142067"/>
                <a:ext cx="10650337" cy="3649133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altLang="zh-CN" dirty="0"/>
                  <a:t>C </a:t>
                </a:r>
                <a:r>
                  <a:rPr lang="zh-CN" altLang="en-US" dirty="0"/>
                  <a:t>语言有一个数学函数库，包含常用的数学函数，头文件为 </a:t>
                </a:r>
                <a:r>
                  <a:rPr lang="en-US" altLang="zh-CN" dirty="0" err="1"/>
                  <a:t>math.h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r>
                  <a:rPr lang="zh-CN" altLang="en-US" dirty="0"/>
                  <a:t>参考文档：</a:t>
                </a:r>
                <a:r>
                  <a:rPr lang="zh-CN" altLang="en-US" dirty="0">
                    <a:hlinkClick r:id="rId2"/>
                  </a:rPr>
                  <a:t>常用数学函数 </a:t>
                </a:r>
                <a:r>
                  <a:rPr lang="en-US" altLang="zh-CN" dirty="0">
                    <a:hlinkClick r:id="rId2"/>
                  </a:rPr>
                  <a:t>- cppreference.com</a:t>
                </a:r>
                <a:r>
                  <a:rPr lang="zh-CN" altLang="en-US" dirty="0"/>
                  <a:t>。</a:t>
                </a:r>
                <a:endParaRPr lang="en-US" altLang="zh-CN" dirty="0"/>
              </a:p>
              <a:p>
                <a:r>
                  <a:rPr lang="zh-CN" altLang="en-US" dirty="0"/>
                  <a:t>常用函数：</a:t>
                </a:r>
                <a:endParaRPr lang="en-US" altLang="zh-CN" dirty="0"/>
              </a:p>
              <a:p>
                <a:pPr lvl="1"/>
                <a:r>
                  <a:rPr lang="zh-CN" altLang="en-US" dirty="0"/>
                  <a:t>绝对值：</a:t>
                </a:r>
                <a:r>
                  <a:rPr lang="en-US" altLang="zh-CN" dirty="0"/>
                  <a:t>abs, fabs</a:t>
                </a:r>
              </a:p>
              <a:p>
                <a:pPr lvl="1"/>
                <a:r>
                  <a:rPr lang="zh-CN" altLang="en-US" dirty="0"/>
                  <a:t>指数函数：</a:t>
                </a:r>
                <a:r>
                  <a:rPr lang="en-US" altLang="zh-CN" dirty="0"/>
                  <a:t>exp</a:t>
                </a:r>
              </a:p>
              <a:p>
                <a:pPr lvl="1"/>
                <a:r>
                  <a:rPr lang="zh-CN" altLang="en-US" dirty="0"/>
                  <a:t>对数函数：</a:t>
                </a:r>
                <a:r>
                  <a:rPr lang="en-US" altLang="zh-CN" dirty="0"/>
                  <a:t>log, log2, log10</a:t>
                </a:r>
              </a:p>
              <a:p>
                <a:pPr lvl="1"/>
                <a:r>
                  <a:rPr lang="zh-CN" altLang="en-US" dirty="0"/>
                  <a:t>幂函数：</a:t>
                </a:r>
                <a:r>
                  <a:rPr lang="en-US" altLang="zh-CN" dirty="0"/>
                  <a:t>pow, sqrt</a:t>
                </a:r>
              </a:p>
              <a:p>
                <a:pPr lvl="1"/>
                <a:r>
                  <a:rPr lang="zh-CN" altLang="en-US" dirty="0"/>
                  <a:t>三角函数：</a:t>
                </a:r>
                <a:r>
                  <a:rPr lang="en-US" altLang="zh-CN" dirty="0"/>
                  <a:t>sin, cos, tan,</a:t>
                </a:r>
                <a:r>
                  <a:rPr lang="zh-CN" altLang="en-US" dirty="0"/>
                  <a:t> </a:t>
                </a:r>
                <a:r>
                  <a:rPr lang="en-US" altLang="zh-CN" dirty="0" err="1"/>
                  <a:t>asin</a:t>
                </a:r>
                <a:r>
                  <a:rPr lang="en-US" altLang="zh-CN" dirty="0"/>
                  <a:t>,</a:t>
                </a:r>
                <a:r>
                  <a:rPr lang="zh-CN" altLang="en-US" dirty="0"/>
                  <a:t> </a:t>
                </a:r>
                <a:r>
                  <a:rPr lang="en-US" altLang="zh-CN" dirty="0" err="1"/>
                  <a:t>acos</a:t>
                </a:r>
                <a:r>
                  <a:rPr lang="en-US" altLang="zh-CN" dirty="0"/>
                  <a:t>,</a:t>
                </a:r>
                <a:r>
                  <a:rPr lang="zh-CN" altLang="en-US" dirty="0"/>
                  <a:t> </a:t>
                </a:r>
                <a:r>
                  <a:rPr lang="en-US" altLang="zh-CN" dirty="0" err="1"/>
                  <a:t>atan</a:t>
                </a:r>
                <a:r>
                  <a:rPr lang="en-US" altLang="zh-CN" dirty="0"/>
                  <a:t>,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atan2</a:t>
                </a:r>
              </a:p>
              <a:p>
                <a:pPr lvl="1"/>
                <a:r>
                  <a:rPr lang="zh-CN" altLang="en-US" dirty="0"/>
                  <a:t>取整函数：</a:t>
                </a:r>
                <a:r>
                  <a:rPr lang="en-US" altLang="zh-CN" dirty="0"/>
                  <a:t>round,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floor,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ceil</a:t>
                </a:r>
              </a:p>
              <a:p>
                <a:r>
                  <a:rPr lang="en-US" altLang="zh-CN" dirty="0"/>
                  <a:t>C </a:t>
                </a:r>
                <a:r>
                  <a:rPr lang="zh-CN" altLang="en-US" dirty="0"/>
                  <a:t>语言标准库中没有数学常数，常用的</a:t>
                </a:r>
                <a14:m>
                  <m:oMath xmlns:m="http://schemas.openxmlformats.org/officeDocument/2006/math"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dirty="0"/>
                  <a:t>和</a:t>
                </a:r>
                <a14:m>
                  <m:oMath xmlns:m="http://schemas.openxmlformats.org/officeDocument/2006/math">
                    <m:r>
                      <a:rPr lang="en-US" altLang="zh-CN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zh-CN" altLang="en-US" dirty="0"/>
                  <a:t>需要使用 </a:t>
                </a:r>
                <a:r>
                  <a:rPr lang="en-US" altLang="zh-CN" dirty="0" err="1"/>
                  <a:t>acos</a:t>
                </a:r>
                <a:r>
                  <a:rPr lang="en-US" altLang="zh-CN" dirty="0"/>
                  <a:t>(-1.0) </a:t>
                </a:r>
                <a:r>
                  <a:rPr lang="zh-CN" altLang="en-US" dirty="0"/>
                  <a:t>和 </a:t>
                </a:r>
                <a:r>
                  <a:rPr lang="en-US" altLang="zh-CN" dirty="0"/>
                  <a:t>exp(1.0) </a:t>
                </a:r>
                <a:r>
                  <a:rPr lang="zh-CN" altLang="en-US" dirty="0"/>
                  <a:t>计算。</a:t>
                </a:r>
                <a:endParaRPr lang="en-US" altLang="zh-CN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A574D2E2-E422-6C19-3A15-1F51A41125C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1" y="2142067"/>
                <a:ext cx="10650337" cy="3649133"/>
              </a:xfrm>
              <a:blipFill>
                <a:blip r:embed="rId3"/>
                <a:stretch>
                  <a:fillRect l="-401" t="-167" b="-100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75661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01CAC8-F148-6DF1-A5A7-A23836F67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</a:t>
            </a:r>
            <a:r>
              <a:rPr lang="zh-CN" altLang="en-US" dirty="0"/>
              <a:t>伪随机数生成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AD06B5-2123-CB8D-1DE0-4118B13A8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 </a:t>
            </a:r>
            <a:r>
              <a:rPr lang="zh-CN" altLang="en-US" dirty="0"/>
              <a:t>语言有一个简单的伪随机数生成设施，头文件为 </a:t>
            </a:r>
            <a:r>
              <a:rPr lang="en-US" altLang="zh-CN" dirty="0" err="1"/>
              <a:t>stdlib.h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参考文档：</a:t>
            </a:r>
            <a:r>
              <a:rPr lang="zh-CN" altLang="en-US" dirty="0">
                <a:hlinkClick r:id="rId2"/>
              </a:rPr>
              <a:t>伪随机数生成 </a:t>
            </a:r>
            <a:r>
              <a:rPr lang="en-US" altLang="zh-CN" dirty="0">
                <a:hlinkClick r:id="rId2"/>
              </a:rPr>
              <a:t>- cppreference.com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常用函数及常量：</a:t>
            </a:r>
            <a:endParaRPr lang="en-US" altLang="zh-CN" dirty="0"/>
          </a:p>
          <a:p>
            <a:pPr lvl="1"/>
            <a:r>
              <a:rPr lang="en-US" altLang="zh-CN" dirty="0"/>
              <a:t>rand</a:t>
            </a:r>
            <a:r>
              <a:rPr lang="zh-CN" altLang="en-US" dirty="0"/>
              <a:t>：生成一个非负的伪随机数。</a:t>
            </a:r>
            <a:endParaRPr lang="en-US" altLang="zh-CN" dirty="0"/>
          </a:p>
          <a:p>
            <a:pPr lvl="1"/>
            <a:r>
              <a:rPr lang="en-US" altLang="zh-CN" dirty="0" err="1"/>
              <a:t>srand</a:t>
            </a:r>
            <a:r>
              <a:rPr lang="zh-CN" altLang="en-US" dirty="0"/>
              <a:t>：初始化伪随机数种子，同一个程序在同一机器下使用同一个种子产生的伪随机数序列相同。</a:t>
            </a:r>
            <a:endParaRPr lang="en-US" altLang="zh-CN" dirty="0"/>
          </a:p>
          <a:p>
            <a:pPr lvl="1"/>
            <a:r>
              <a:rPr lang="en-US" altLang="zh-CN" dirty="0"/>
              <a:t>RAND_MAX</a:t>
            </a:r>
            <a:r>
              <a:rPr lang="zh-CN" altLang="en-US" dirty="0"/>
              <a:t>：</a:t>
            </a:r>
            <a:r>
              <a:rPr lang="en-US" altLang="zh-CN" dirty="0"/>
              <a:t>rand </a:t>
            </a:r>
            <a:r>
              <a:rPr lang="zh-CN" altLang="en-US" dirty="0"/>
              <a:t>函数返回的整数的最大值，具体取值取决于平台，但至少为 </a:t>
            </a:r>
            <a:r>
              <a:rPr lang="en-US" altLang="zh-CN" dirty="0"/>
              <a:t>32767</a:t>
            </a:r>
            <a:r>
              <a:rPr lang="zh-CN" altLang="en-US" dirty="0"/>
              <a:t>。</a:t>
            </a:r>
            <a:endParaRPr lang="en-US" altLang="zh-CN" dirty="0"/>
          </a:p>
          <a:p>
            <a:pPr lvl="2"/>
            <a:r>
              <a:rPr lang="zh-CN" altLang="en-US" dirty="0"/>
              <a:t>一般情况下，</a:t>
            </a:r>
            <a:r>
              <a:rPr lang="en-US" altLang="zh-CN" dirty="0"/>
              <a:t>Windows </a:t>
            </a:r>
            <a:r>
              <a:rPr lang="zh-CN" altLang="en-US" dirty="0"/>
              <a:t>为 </a:t>
            </a:r>
            <a:r>
              <a:rPr lang="en-US" altLang="zh-CN" dirty="0"/>
              <a:t>32767</a:t>
            </a:r>
            <a:r>
              <a:rPr lang="zh-CN" altLang="en-US" dirty="0"/>
              <a:t>，</a:t>
            </a:r>
            <a:r>
              <a:rPr lang="en-US" altLang="zh-CN" dirty="0"/>
              <a:t>Linux </a:t>
            </a:r>
            <a:r>
              <a:rPr lang="zh-CN" altLang="en-US" dirty="0"/>
              <a:t>为 </a:t>
            </a:r>
            <a:r>
              <a:rPr lang="en-US" altLang="zh-CN" dirty="0"/>
              <a:t>2147483647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/>
              <a:t>rand </a:t>
            </a:r>
            <a:r>
              <a:rPr lang="zh-CN" altLang="en-US" dirty="0"/>
              <a:t>并不是一个专用的伪随机数生成函数，其不具备加密等场景所要求的安全性和随机性。</a:t>
            </a:r>
          </a:p>
        </p:txBody>
      </p:sp>
    </p:spTree>
    <p:extLst>
      <p:ext uri="{BB962C8B-B14F-4D97-AF65-F5344CB8AC3E}">
        <p14:creationId xmlns:p14="http://schemas.microsoft.com/office/powerpoint/2010/main" val="162561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338C274-A36E-583D-D227-D6E887224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</a:t>
            </a:r>
            <a:r>
              <a:rPr lang="zh-CN" altLang="en-US" dirty="0"/>
              <a:t>伪随机数生成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2C4726-947D-04FE-8386-66B4F2961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stdlib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/random-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number.c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stdlib.h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time.h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srand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time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NULL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));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// Use the current timestamp as the seed.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"RAND_MAX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RAND_MAX);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"Generate 10 random numbers:"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rand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());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1124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924B0D-2615-31F8-C337-F016802495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7E14B4-E920-AD29-F074-13A697161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b="1" dirty="0"/>
              <a:t>数组</a:t>
            </a:r>
            <a:r>
              <a:rPr lang="en-US" altLang="zh-CN" b="1" dirty="0"/>
              <a:t> </a:t>
            </a:r>
            <a:r>
              <a:rPr lang="zh-CN" altLang="en-US" b="1" dirty="0"/>
              <a:t>基本概念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BFD0B97-2E05-7C6B-3888-A9FA82D67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>
                <a:latin typeface="+mn-lt"/>
                <a:ea typeface="+mn-ea"/>
              </a:rPr>
              <a:t>数组是 </a:t>
            </a:r>
            <a:r>
              <a:rPr lang="en-US" altLang="zh-CN" dirty="0">
                <a:latin typeface="+mn-lt"/>
                <a:ea typeface="+mn-ea"/>
              </a:rPr>
              <a:t>C </a:t>
            </a:r>
            <a:r>
              <a:rPr lang="zh-CN" altLang="en-US" dirty="0">
                <a:latin typeface="+mn-lt"/>
                <a:ea typeface="+mn-ea"/>
              </a:rPr>
              <a:t>语言的重要语法元素，用于表示一段连续、可随机访问的内存单元。</a:t>
            </a:r>
            <a:endParaRPr lang="en-US" altLang="zh-CN" dirty="0">
              <a:latin typeface="+mn-lt"/>
              <a:ea typeface="+mn-ea"/>
            </a:endParaRPr>
          </a:p>
          <a:p>
            <a:pPr rtl="0"/>
            <a:r>
              <a:rPr lang="zh-CN" altLang="en-US" dirty="0">
                <a:latin typeface="+mn-lt"/>
                <a:ea typeface="+mn-ea"/>
              </a:rPr>
              <a:t>数组可以类比一个有穷数列，组合了若干个元素。</a:t>
            </a:r>
            <a:endParaRPr lang="en-US" altLang="zh-CN" dirty="0">
              <a:latin typeface="+mn-lt"/>
              <a:ea typeface="+mn-ea"/>
            </a:endParaRPr>
          </a:p>
          <a:p>
            <a:pPr rtl="0"/>
            <a:r>
              <a:rPr lang="zh-CN" altLang="en-US" dirty="0">
                <a:latin typeface="+mn-lt"/>
                <a:ea typeface="+mn-ea"/>
              </a:rPr>
              <a:t>没有数组，</a:t>
            </a:r>
            <a:r>
              <a:rPr lang="en-US" altLang="zh-CN" dirty="0">
                <a:latin typeface="+mn-lt"/>
                <a:ea typeface="+mn-ea"/>
              </a:rPr>
              <a:t>C </a:t>
            </a:r>
            <a:r>
              <a:rPr lang="zh-CN" altLang="en-US" dirty="0">
                <a:latin typeface="+mn-lt"/>
                <a:ea typeface="+mn-ea"/>
              </a:rPr>
              <a:t>语言的表达能力就会大打折扣。</a:t>
            </a:r>
            <a:endParaRPr lang="en-US" altLang="zh-CN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50400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65F89D-76F1-C27D-F783-03E570F68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数值极限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AE4BA7-EC5E-D201-DF50-4BC24060D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数值极限库定义了各个类型在当前平台下的取值范围边界，头文件为 </a:t>
            </a:r>
            <a:r>
              <a:rPr lang="en-US" altLang="zh-CN" dirty="0" err="1"/>
              <a:t>limits.h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参考文档：</a:t>
            </a:r>
            <a:r>
              <a:rPr lang="zh-CN" altLang="en-US" dirty="0">
                <a:hlinkClick r:id="rId2"/>
              </a:rPr>
              <a:t>数值极限 </a:t>
            </a:r>
            <a:r>
              <a:rPr lang="en-US" altLang="zh-CN" dirty="0">
                <a:hlinkClick r:id="rId2"/>
              </a:rPr>
              <a:t>- cppreference.com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常用常量：</a:t>
            </a:r>
            <a:endParaRPr lang="en-US" altLang="zh-CN" dirty="0"/>
          </a:p>
          <a:p>
            <a:pPr lvl="1"/>
            <a:r>
              <a:rPr lang="en-US" altLang="zh-CN" dirty="0"/>
              <a:t>INT_MAX</a:t>
            </a:r>
            <a:r>
              <a:rPr lang="zh-CN" altLang="en-US" dirty="0"/>
              <a:t>：</a:t>
            </a:r>
            <a:r>
              <a:rPr lang="en-US" altLang="zh-CN" dirty="0"/>
              <a:t>int </a:t>
            </a:r>
            <a:r>
              <a:rPr lang="zh-CN" altLang="en-US" dirty="0"/>
              <a:t>类型的最大值。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888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6FAE31-9C60-B144-7860-E429F0E48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算法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A0A3CE-8050-3007-B5E4-CBC5BF5A2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算法库包含了常用的基础算法，头文件为 </a:t>
            </a:r>
            <a:r>
              <a:rPr lang="en-US" altLang="zh-CN" dirty="0" err="1"/>
              <a:t>stdlib.h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参考文档：</a:t>
            </a:r>
            <a:r>
              <a:rPr lang="zh-CN" altLang="en-US" dirty="0">
                <a:hlinkClick r:id="rId2"/>
              </a:rPr>
              <a:t>算法 </a:t>
            </a:r>
            <a:r>
              <a:rPr lang="en-US" altLang="zh-CN" dirty="0">
                <a:hlinkClick r:id="rId2"/>
              </a:rPr>
              <a:t>- cppreference.com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常用函数：</a:t>
            </a:r>
            <a:endParaRPr lang="en-US" altLang="zh-CN" dirty="0"/>
          </a:p>
          <a:p>
            <a:pPr lvl="1"/>
            <a:r>
              <a:rPr lang="en-US" altLang="zh-CN" dirty="0"/>
              <a:t>void </a:t>
            </a:r>
            <a:r>
              <a:rPr lang="en-US" altLang="zh-CN" dirty="0" err="1"/>
              <a:t>qsort</a:t>
            </a:r>
            <a:r>
              <a:rPr lang="en-US" altLang="zh-CN" dirty="0"/>
              <a:t>(</a:t>
            </a:r>
          </a:p>
          <a:p>
            <a:pPr marL="457200" lvl="1" indent="0">
              <a:buNone/>
            </a:pPr>
            <a:r>
              <a:rPr lang="en-US" altLang="zh-CN" dirty="0"/>
              <a:t>      void* </a:t>
            </a:r>
            <a:r>
              <a:rPr lang="en-US" altLang="zh-CN" dirty="0" err="1"/>
              <a:t>ptr</a:t>
            </a:r>
            <a:r>
              <a:rPr lang="en-US" altLang="zh-CN" dirty="0"/>
              <a:t>,</a:t>
            </a:r>
          </a:p>
          <a:p>
            <a:pPr marL="457200" lvl="1" indent="0">
              <a:buNone/>
            </a:pPr>
            <a:r>
              <a:rPr lang="en-US" altLang="zh-CN" dirty="0"/>
              <a:t>      </a:t>
            </a:r>
            <a:r>
              <a:rPr lang="en-US" altLang="zh-CN" dirty="0" err="1"/>
              <a:t>size_t</a:t>
            </a:r>
            <a:r>
              <a:rPr lang="en-US" altLang="zh-CN" dirty="0"/>
              <a:t> count,</a:t>
            </a:r>
          </a:p>
          <a:p>
            <a:pPr marL="457200" lvl="1" indent="0">
              <a:buNone/>
            </a:pPr>
            <a:r>
              <a:rPr lang="en-US" altLang="zh-CN" dirty="0"/>
              <a:t>      </a:t>
            </a:r>
            <a:r>
              <a:rPr lang="en-US" altLang="zh-CN" dirty="0" err="1"/>
              <a:t>size_t</a:t>
            </a:r>
            <a:r>
              <a:rPr lang="en-US" altLang="zh-CN" dirty="0"/>
              <a:t> size,</a:t>
            </a:r>
          </a:p>
          <a:p>
            <a:pPr marL="457200" lvl="1" indent="0">
              <a:buNone/>
            </a:pPr>
            <a:r>
              <a:rPr lang="en-US" altLang="zh-CN" dirty="0"/>
              <a:t>      int (*comp)(const void*, const void*)</a:t>
            </a:r>
          </a:p>
          <a:p>
            <a:pPr marL="457200" lvl="1" indent="0">
              <a:buNone/>
            </a:pPr>
            <a:r>
              <a:rPr lang="en-US" altLang="zh-CN" dirty="0"/>
              <a:t>  )</a:t>
            </a:r>
          </a:p>
          <a:p>
            <a:pPr lvl="1"/>
            <a:r>
              <a:rPr lang="zh-CN" altLang="en-US" dirty="0"/>
              <a:t>该函数为快速排序函数，对指定数组中的元素按照 </a:t>
            </a:r>
            <a:r>
              <a:rPr lang="en-US" altLang="zh-CN" dirty="0"/>
              <a:t>comp </a:t>
            </a:r>
            <a:r>
              <a:rPr lang="zh-CN" altLang="en-US" dirty="0"/>
              <a:t>函数计算的大小关系进行排序。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77125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168BAA-EB30-18D0-2F09-56C403235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算法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2F2ADD3-86A5-0DED-3584-89202016B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6"/>
            <a:ext cx="10131425" cy="4549403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stdlib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/quick-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sort.c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stdlib.h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compare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void*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lhs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void*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i="1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rhs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Pointers of const void* type can't be </a:t>
            </a:r>
            <a:r>
              <a:rPr lang="en-US" altLang="zh-CN" b="0" i="1" dirty="0" err="1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dereferred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directly. 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lhs_value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rhs_value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rhs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lhs_value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rhs_value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-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else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lhs_value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rhs_value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else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9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{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4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5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8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9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7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6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qsort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(array,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9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sizeof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), compare);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9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arrar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]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6574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4ADFA-6856-3D26-CB44-DF844515E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文件</a:t>
            </a:r>
            <a:r>
              <a:rPr lang="en-US" altLang="zh-CN" b="1" dirty="0"/>
              <a:t>IO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DF9D58-45E0-E7B8-9020-C10BD504FB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文件是所有程序持久化数据的位置，即便是最复杂的数据库，最终都是通过文件来储存数据。</a:t>
            </a:r>
            <a:endParaRPr lang="en-US" altLang="zh-CN" dirty="0"/>
          </a:p>
          <a:p>
            <a:r>
              <a:rPr lang="en-US" altLang="zh-CN" dirty="0"/>
              <a:t>C </a:t>
            </a:r>
            <a:r>
              <a:rPr lang="zh-CN" altLang="en-US" dirty="0"/>
              <a:t>语言的输入输出库包含文件 </a:t>
            </a:r>
            <a:r>
              <a:rPr lang="en-US" altLang="zh-CN" dirty="0"/>
              <a:t>IO </a:t>
            </a:r>
            <a:r>
              <a:rPr lang="zh-CN" altLang="en-US" dirty="0"/>
              <a:t>的基础功能，可以对文件进行读写，头文件为 </a:t>
            </a:r>
            <a:r>
              <a:rPr lang="en-US" altLang="zh-CN" dirty="0" err="1"/>
              <a:t>stdio.h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参考文档：</a:t>
            </a:r>
            <a:r>
              <a:rPr lang="zh-CN" altLang="en-US" dirty="0">
                <a:hlinkClick r:id="rId2"/>
              </a:rPr>
              <a:t>文件输入</a:t>
            </a:r>
            <a:r>
              <a:rPr lang="en-US" altLang="zh-CN" dirty="0">
                <a:hlinkClick r:id="rId2"/>
              </a:rPr>
              <a:t>/</a:t>
            </a:r>
            <a:r>
              <a:rPr lang="zh-CN" altLang="en-US" dirty="0">
                <a:hlinkClick r:id="rId2"/>
              </a:rPr>
              <a:t>输出 </a:t>
            </a:r>
            <a:r>
              <a:rPr lang="en-US" altLang="zh-CN" dirty="0">
                <a:hlinkClick r:id="rId2"/>
              </a:rPr>
              <a:t>- cppreference.com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在操作文件之前，首先需要打开文件，使用 </a:t>
            </a:r>
            <a:r>
              <a:rPr lang="en-US" altLang="zh-CN" dirty="0" err="1"/>
              <a:t>fopen</a:t>
            </a:r>
            <a:r>
              <a:rPr lang="en-US" altLang="zh-CN" dirty="0"/>
              <a:t> </a:t>
            </a:r>
            <a:r>
              <a:rPr lang="zh-CN" altLang="en-US" dirty="0"/>
              <a:t>函数打开一个指定路径对应的文件。</a:t>
            </a:r>
            <a:endParaRPr lang="en-US" altLang="zh-CN" dirty="0"/>
          </a:p>
          <a:p>
            <a:r>
              <a:rPr lang="fr-FR" altLang="zh-CN" dirty="0"/>
              <a:t>FILE *fopen(const char *filename, const char *mode)</a:t>
            </a:r>
            <a:endParaRPr lang="en-US" altLang="zh-CN" dirty="0"/>
          </a:p>
          <a:p>
            <a:r>
              <a:rPr lang="en-US" altLang="zh-CN" dirty="0"/>
              <a:t>FILE </a:t>
            </a:r>
            <a:r>
              <a:rPr lang="zh-CN" altLang="en-US" dirty="0"/>
              <a:t>类型代表了打开的文件，所有与文件相关的函数都需要使用一个 </a:t>
            </a:r>
            <a:r>
              <a:rPr lang="en-US" altLang="zh-CN" dirty="0"/>
              <a:t>FILE </a:t>
            </a:r>
            <a:r>
              <a:rPr lang="zh-CN" altLang="en-US" dirty="0"/>
              <a:t>的指针。</a:t>
            </a:r>
            <a:endParaRPr lang="en-US" altLang="zh-CN" dirty="0"/>
          </a:p>
          <a:p>
            <a:r>
              <a:rPr lang="en-US" altLang="zh-CN" dirty="0"/>
              <a:t>filename </a:t>
            </a:r>
            <a:r>
              <a:rPr lang="zh-CN" altLang="en-US" dirty="0"/>
              <a:t>字符串为要打开的文件的路径，</a:t>
            </a:r>
            <a:r>
              <a:rPr lang="en-US" altLang="zh-CN" dirty="0"/>
              <a:t>mode </a:t>
            </a:r>
            <a:r>
              <a:rPr lang="zh-CN" altLang="en-US" dirty="0"/>
              <a:t>字符串为打开文件的方式。</a:t>
            </a:r>
            <a:endParaRPr lang="en-US" altLang="zh-CN" dirty="0"/>
          </a:p>
          <a:p>
            <a:r>
              <a:rPr lang="en-US" altLang="zh-CN" dirty="0"/>
              <a:t>mode </a:t>
            </a:r>
            <a:r>
              <a:rPr lang="zh-CN" altLang="en-US" dirty="0"/>
              <a:t>的使用方式很多，但是最常用的是 </a:t>
            </a:r>
            <a:r>
              <a:rPr lang="en-US" altLang="zh-CN" dirty="0"/>
              <a:t>"r" </a:t>
            </a:r>
            <a:r>
              <a:rPr lang="zh-CN" altLang="en-US" dirty="0"/>
              <a:t>和 </a:t>
            </a:r>
            <a:r>
              <a:rPr lang="en-US" altLang="zh-CN" dirty="0"/>
              <a:t>"w"</a:t>
            </a:r>
            <a:r>
              <a:rPr lang="zh-CN" altLang="en-US" dirty="0"/>
              <a:t>，分别表示以只读和只写方式打开文件。</a:t>
            </a:r>
            <a:endParaRPr lang="en-US" altLang="zh-CN" dirty="0"/>
          </a:p>
          <a:p>
            <a:r>
              <a:rPr lang="zh-CN" altLang="en-US" dirty="0"/>
              <a:t>文件打开可能失败，此时 </a:t>
            </a:r>
            <a:r>
              <a:rPr lang="en-US" altLang="zh-CN" dirty="0" err="1"/>
              <a:t>fopen</a:t>
            </a:r>
            <a:r>
              <a:rPr lang="en-US" altLang="zh-CN" dirty="0"/>
              <a:t> </a:t>
            </a:r>
            <a:r>
              <a:rPr lang="zh-CN" altLang="en-US" dirty="0"/>
              <a:t>函数返回 </a:t>
            </a:r>
            <a:r>
              <a:rPr lang="en-US" altLang="zh-CN" dirty="0"/>
              <a:t>NULL</a:t>
            </a:r>
            <a:r>
              <a:rPr lang="zh-CN" altLang="en-US" dirty="0"/>
              <a:t>。使用 </a:t>
            </a:r>
            <a:r>
              <a:rPr lang="en-US" altLang="zh-CN" dirty="0"/>
              <a:t>FILE </a:t>
            </a:r>
            <a:r>
              <a:rPr lang="zh-CN" altLang="en-US" dirty="0"/>
              <a:t>指针前一定要判断 </a:t>
            </a:r>
            <a:r>
              <a:rPr lang="en-US" altLang="zh-CN" dirty="0"/>
              <a:t>NULL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8516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A4153F-3628-58A9-72EF-CF0EDA67D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88EF12-1147-4E57-865D-AC23D671D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文件</a:t>
            </a:r>
            <a:r>
              <a:rPr lang="en-US" altLang="zh-CN" b="1" dirty="0"/>
              <a:t>IO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272FB7-68D8-4059-D830-B8D4D397E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打开文件后，根据 </a:t>
            </a:r>
            <a:r>
              <a:rPr lang="en-US" altLang="zh-CN" dirty="0"/>
              <a:t>mode </a:t>
            </a:r>
            <a:r>
              <a:rPr lang="zh-CN" altLang="en-US" dirty="0"/>
              <a:t>可以进行对应的 </a:t>
            </a:r>
            <a:r>
              <a:rPr lang="en-US" altLang="zh-CN" dirty="0"/>
              <a:t>IO </a:t>
            </a:r>
            <a:r>
              <a:rPr lang="zh-CN" altLang="en-US" dirty="0"/>
              <a:t>操作。</a:t>
            </a:r>
            <a:endParaRPr lang="en-US" altLang="zh-CN" dirty="0"/>
          </a:p>
          <a:p>
            <a:r>
              <a:rPr lang="zh-CN" altLang="en-US" dirty="0"/>
              <a:t>如果可以读文件，即 </a:t>
            </a:r>
            <a:r>
              <a:rPr lang="en-US" altLang="zh-CN" dirty="0"/>
              <a:t>mode </a:t>
            </a:r>
            <a:r>
              <a:rPr lang="zh-CN" altLang="en-US" dirty="0"/>
              <a:t>包含 </a:t>
            </a:r>
            <a:r>
              <a:rPr lang="en-US" altLang="zh-CN" dirty="0"/>
              <a:t>'r'</a:t>
            </a:r>
            <a:r>
              <a:rPr lang="zh-CN" altLang="en-US" dirty="0"/>
              <a:t>，则可以使用 </a:t>
            </a:r>
            <a:r>
              <a:rPr lang="en-US" altLang="zh-CN" dirty="0" err="1"/>
              <a:t>fscanf</a:t>
            </a:r>
            <a:r>
              <a:rPr lang="en-US" altLang="zh-CN" dirty="0"/>
              <a:t> </a:t>
            </a:r>
            <a:r>
              <a:rPr lang="zh-CN" altLang="en-US" dirty="0"/>
              <a:t>函数从文件中读出数据。</a:t>
            </a:r>
            <a:endParaRPr lang="en-US" altLang="zh-CN" dirty="0"/>
          </a:p>
          <a:p>
            <a:r>
              <a:rPr lang="en-US" altLang="zh-CN" dirty="0"/>
              <a:t>int </a:t>
            </a:r>
            <a:r>
              <a:rPr lang="en-US" altLang="zh-CN" dirty="0" err="1"/>
              <a:t>fscanf</a:t>
            </a:r>
            <a:r>
              <a:rPr lang="en-US" altLang="zh-CN" dirty="0"/>
              <a:t>(FILE* stream, const char* format, ...)</a:t>
            </a:r>
          </a:p>
          <a:p>
            <a:r>
              <a:rPr lang="zh-CN" altLang="en-US" dirty="0"/>
              <a:t>注意到 </a:t>
            </a:r>
            <a:r>
              <a:rPr lang="en-US" altLang="zh-CN" dirty="0" err="1"/>
              <a:t>fscanf</a:t>
            </a:r>
            <a:r>
              <a:rPr lang="en-US" altLang="zh-CN" dirty="0"/>
              <a:t> </a:t>
            </a:r>
            <a:r>
              <a:rPr lang="zh-CN" altLang="en-US" dirty="0"/>
              <a:t>与 </a:t>
            </a:r>
            <a:r>
              <a:rPr lang="en-US" altLang="zh-CN" dirty="0" err="1"/>
              <a:t>scanf</a:t>
            </a:r>
            <a:r>
              <a:rPr lang="en-US" altLang="zh-CN" dirty="0"/>
              <a:t> </a:t>
            </a:r>
            <a:r>
              <a:rPr lang="zh-CN" altLang="en-US" dirty="0"/>
              <a:t>十分相似，唯一不同就是需要一个 </a:t>
            </a:r>
            <a:r>
              <a:rPr lang="en-US" altLang="zh-CN" dirty="0"/>
              <a:t>FILE*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还可以使用其他的输入函数，如 </a:t>
            </a:r>
            <a:r>
              <a:rPr lang="en-US" altLang="zh-CN" dirty="0" err="1"/>
              <a:t>fgetc</a:t>
            </a:r>
            <a:r>
              <a:rPr lang="en-US" altLang="zh-CN" dirty="0"/>
              <a:t>, </a:t>
            </a:r>
            <a:r>
              <a:rPr lang="en-US" altLang="zh-CN" dirty="0" err="1"/>
              <a:t>fgets</a:t>
            </a:r>
            <a:r>
              <a:rPr lang="en-US" altLang="zh-CN" dirty="0"/>
              <a:t> </a:t>
            </a:r>
            <a:r>
              <a:rPr lang="zh-CN" altLang="en-US" dirty="0"/>
              <a:t>等，与标准 </a:t>
            </a:r>
            <a:r>
              <a:rPr lang="en-US" altLang="zh-CN" dirty="0"/>
              <a:t>IO </a:t>
            </a:r>
            <a:r>
              <a:rPr lang="zh-CN" altLang="en-US" dirty="0"/>
              <a:t>的对应版本用法类似。</a:t>
            </a:r>
            <a:endParaRPr lang="en-US" altLang="zh-CN" dirty="0"/>
          </a:p>
          <a:p>
            <a:r>
              <a:rPr lang="zh-CN" altLang="en-US" dirty="0"/>
              <a:t>读取文件最终会结束，输入函数最终返回 </a:t>
            </a:r>
            <a:r>
              <a:rPr lang="en-US" altLang="zh-CN" dirty="0"/>
              <a:t>EOF</a:t>
            </a:r>
            <a:r>
              <a:rPr lang="zh-CN" altLang="en-US" dirty="0"/>
              <a:t>，表示文件读取完成。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15650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D1BC95-473A-7923-4014-0FCF83C73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文件</a:t>
            </a:r>
            <a:r>
              <a:rPr lang="en-US" altLang="zh-CN" b="1" dirty="0"/>
              <a:t>IO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415823-5F5A-629E-AAAD-46E396D9F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如果可以写文件，即 </a:t>
            </a:r>
            <a:r>
              <a:rPr lang="en-US" altLang="zh-CN" dirty="0"/>
              <a:t>mode </a:t>
            </a:r>
            <a:r>
              <a:rPr lang="zh-CN" altLang="en-US" dirty="0"/>
              <a:t>包含 </a:t>
            </a:r>
            <a:r>
              <a:rPr lang="en-US" altLang="zh-CN" dirty="0"/>
              <a:t>'w'</a:t>
            </a:r>
            <a:r>
              <a:rPr lang="zh-CN" altLang="en-US" dirty="0"/>
              <a:t>，则可以使用 </a:t>
            </a:r>
            <a:r>
              <a:rPr lang="en-US" altLang="zh-CN" dirty="0" err="1"/>
              <a:t>fprintf</a:t>
            </a:r>
            <a:r>
              <a:rPr lang="en-US" altLang="zh-CN" dirty="0"/>
              <a:t> </a:t>
            </a:r>
            <a:r>
              <a:rPr lang="zh-CN" altLang="en-US" dirty="0"/>
              <a:t>函数向文件中写入数据。</a:t>
            </a:r>
            <a:endParaRPr lang="en-US" altLang="zh-CN" dirty="0"/>
          </a:p>
          <a:p>
            <a:r>
              <a:rPr lang="en-US" altLang="zh-CN" dirty="0"/>
              <a:t>int </a:t>
            </a:r>
            <a:r>
              <a:rPr lang="en-US" altLang="zh-CN" dirty="0" err="1"/>
              <a:t>fprintf</a:t>
            </a:r>
            <a:r>
              <a:rPr lang="en-US" altLang="zh-CN" dirty="0"/>
              <a:t>(FILE* stream, const char* format, ...)</a:t>
            </a:r>
          </a:p>
          <a:p>
            <a:r>
              <a:rPr lang="zh-CN" altLang="en-US" dirty="0"/>
              <a:t>此函数返回成功写入的字节数，如果发送错误，则返回负数。</a:t>
            </a:r>
            <a:endParaRPr lang="en-US" altLang="zh-CN" dirty="0"/>
          </a:p>
          <a:p>
            <a:r>
              <a:rPr lang="zh-CN" altLang="en-US" dirty="0"/>
              <a:t>标准 </a:t>
            </a:r>
            <a:r>
              <a:rPr lang="en-US" altLang="zh-CN" dirty="0"/>
              <a:t>IO </a:t>
            </a:r>
            <a:r>
              <a:rPr lang="zh-CN" altLang="en-US" dirty="0"/>
              <a:t>的输出函数都有对应的文件 </a:t>
            </a:r>
            <a:r>
              <a:rPr lang="en-US" altLang="zh-CN" dirty="0"/>
              <a:t>IO </a:t>
            </a:r>
            <a:r>
              <a:rPr lang="zh-CN" altLang="en-US" dirty="0"/>
              <a:t>版本，如 </a:t>
            </a:r>
            <a:r>
              <a:rPr lang="en-US" altLang="zh-CN" dirty="0" err="1"/>
              <a:t>fputc</a:t>
            </a:r>
            <a:r>
              <a:rPr lang="en-US" altLang="zh-CN" dirty="0"/>
              <a:t>, </a:t>
            </a:r>
            <a:r>
              <a:rPr lang="en-US" altLang="zh-CN" dirty="0" err="1"/>
              <a:t>fgets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最终完成文件 </a:t>
            </a:r>
            <a:r>
              <a:rPr lang="en-US" altLang="zh-CN" dirty="0"/>
              <a:t>IO </a:t>
            </a:r>
            <a:r>
              <a:rPr lang="zh-CN" altLang="en-US" dirty="0"/>
              <a:t>后，一定要关闭文件，否则可能会导致文件被一直占用而无法再次使用。</a:t>
            </a:r>
            <a:endParaRPr lang="en-US" altLang="zh-CN" dirty="0"/>
          </a:p>
          <a:p>
            <a:r>
              <a:rPr lang="zh-CN" altLang="en-US" dirty="0"/>
              <a:t>关闭文件通过 </a:t>
            </a:r>
            <a:r>
              <a:rPr lang="en-US" altLang="zh-CN" dirty="0" err="1"/>
              <a:t>fclose</a:t>
            </a:r>
            <a:r>
              <a:rPr lang="en-US" altLang="zh-CN" dirty="0"/>
              <a:t> </a:t>
            </a:r>
            <a:r>
              <a:rPr lang="zh-CN" altLang="en-US" dirty="0"/>
              <a:t>函数完成。</a:t>
            </a:r>
            <a:r>
              <a:rPr lang="en-US" altLang="zh-CN" dirty="0"/>
              <a:t>int </a:t>
            </a:r>
            <a:r>
              <a:rPr lang="en-US" altLang="zh-CN" dirty="0" err="1"/>
              <a:t>fclose</a:t>
            </a:r>
            <a:r>
              <a:rPr lang="en-US" altLang="zh-CN" dirty="0"/>
              <a:t>(FILE *stream)</a:t>
            </a:r>
          </a:p>
          <a:p>
            <a:r>
              <a:rPr lang="zh-CN" altLang="en-US" dirty="0"/>
              <a:t>如果关闭成功，返回 </a:t>
            </a:r>
            <a:r>
              <a:rPr lang="en-US" altLang="zh-CN" dirty="0"/>
              <a:t>0</a:t>
            </a:r>
            <a:r>
              <a:rPr lang="zh-CN" altLang="en-US" dirty="0"/>
              <a:t>，否则返回 </a:t>
            </a:r>
            <a:r>
              <a:rPr lang="en-US" altLang="zh-CN" dirty="0"/>
              <a:t>EOF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4599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D50148-A390-E6CF-1435-C33CD7079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文件</a:t>
            </a:r>
            <a:r>
              <a:rPr lang="en-US" altLang="zh-CN" b="1" dirty="0"/>
              <a:t>IO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37B176F-A40E-BDCD-5E28-0E56B6607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695576"/>
            <a:ext cx="10131425" cy="485661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stdlib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/file-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read.c</a:t>
            </a:r>
            <a:endParaRPr lang="en-US" altLang="zh-CN" b="0" i="1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stdlib.h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FILE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file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fopen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"file.txt"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"r"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(file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NULL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perror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"Failed to open file.txt with mode 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\"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r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\"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EXIT_FAILURE;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buffer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32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];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// In practice, the buffer size is usually 1024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id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// A count is required here to prevent buffer overflow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while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fgets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(buffer, </a:t>
            </a:r>
            <a:r>
              <a:rPr lang="en-US" altLang="zh-CN" b="0" dirty="0" err="1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sizeof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(buffer), file)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!=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NULL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"== Chunk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 ==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id);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%s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buffer);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id;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feof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(file)) {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// Check if we have reached EOF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"== EOF ==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fclose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(file);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EXIT_SUCCESS;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// EXIT_SUCCESS == 0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88222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C841F1-A9E6-D914-4DCF-DF6627540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文件</a:t>
            </a:r>
            <a:r>
              <a:rPr lang="en-US" altLang="zh-CN" b="1" dirty="0"/>
              <a:t>IO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30CFAC-C0A8-01ED-3A14-996684CBF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stdlib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/file-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write.c</a:t>
            </a:r>
            <a:endParaRPr lang="en-US" altLang="zh-CN" b="0" dirty="0">
              <a:solidFill>
                <a:srgbClr val="C678DD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stdlib.h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FILE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file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fopen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"file.txt"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"w"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(file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NULL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perror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"Failed to open file.txt with mode 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\"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w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\"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EXIT_FAILURE;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fprintf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(file,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"Hello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%s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!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"World"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fclose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(file);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EXIT_SUCCESS;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// EXIT_SUCCESS == 0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1295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F9C3125C-7CC9-2766-2DE2-DC662220C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</a:t>
            </a:r>
            <a:r>
              <a:rPr lang="zh-CN" altLang="en-US" dirty="0"/>
              <a:t>动态内存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7553F9BD-1068-EBB3-E739-B82E1E23B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在前面提到的数组在只能是固定大小，在大多数情况下无法满足需求。</a:t>
            </a:r>
            <a:endParaRPr lang="en-US" altLang="zh-CN" dirty="0"/>
          </a:p>
          <a:p>
            <a:r>
              <a:rPr lang="zh-CN" altLang="en-US" dirty="0"/>
              <a:t>如果需要在运行时确定数组的大小，则需要使用动态内存。</a:t>
            </a:r>
            <a:endParaRPr lang="en-US" altLang="zh-CN" dirty="0"/>
          </a:p>
          <a:p>
            <a:r>
              <a:rPr lang="en-US" altLang="zh-CN" dirty="0"/>
              <a:t>C </a:t>
            </a:r>
            <a:r>
              <a:rPr lang="zh-CN" altLang="en-US" dirty="0"/>
              <a:t>标准库提供了动态分配和回收内存的工具，头文件为 </a:t>
            </a:r>
            <a:r>
              <a:rPr lang="en-US" altLang="zh-CN" dirty="0" err="1"/>
              <a:t>stdlib.h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常用的函数：</a:t>
            </a:r>
            <a:endParaRPr lang="en-US" altLang="zh-CN" dirty="0"/>
          </a:p>
          <a:p>
            <a:pPr lvl="1"/>
            <a:r>
              <a:rPr lang="en-US" altLang="zh-CN" dirty="0"/>
              <a:t>void* malloc(</a:t>
            </a:r>
            <a:r>
              <a:rPr lang="en-US" altLang="zh-CN" dirty="0" err="1"/>
              <a:t>size_t</a:t>
            </a:r>
            <a:r>
              <a:rPr lang="en-US" altLang="zh-CN" dirty="0"/>
              <a:t> size)</a:t>
            </a:r>
            <a:r>
              <a:rPr lang="zh-CN" altLang="en-US" dirty="0"/>
              <a:t>：申请 </a:t>
            </a:r>
            <a:r>
              <a:rPr lang="en-US" altLang="zh-CN" dirty="0"/>
              <a:t>size </a:t>
            </a:r>
            <a:r>
              <a:rPr lang="zh-CN" altLang="en-US" dirty="0"/>
              <a:t>大小的内存区域，并返回此内存区域起始位置的指针。</a:t>
            </a:r>
            <a:endParaRPr lang="en-US" altLang="zh-CN" dirty="0"/>
          </a:p>
          <a:p>
            <a:pPr lvl="1"/>
            <a:r>
              <a:rPr lang="en-US" altLang="zh-CN" dirty="0"/>
              <a:t>void free(void* </a:t>
            </a:r>
            <a:r>
              <a:rPr lang="en-US" altLang="zh-CN" dirty="0" err="1"/>
              <a:t>ptr</a:t>
            </a:r>
            <a:r>
              <a:rPr lang="en-US" altLang="zh-CN" dirty="0"/>
              <a:t>)</a:t>
            </a:r>
            <a:r>
              <a:rPr lang="zh-CN" altLang="en-US" dirty="0"/>
              <a:t>：将 </a:t>
            </a:r>
            <a:r>
              <a:rPr lang="en-US" altLang="zh-CN" dirty="0" err="1"/>
              <a:t>ptr</a:t>
            </a:r>
            <a:r>
              <a:rPr lang="en-US" altLang="zh-CN" dirty="0"/>
              <a:t> </a:t>
            </a:r>
            <a:r>
              <a:rPr lang="zh-CN" altLang="en-US" dirty="0"/>
              <a:t>指向的内存区域归还，不再使用。</a:t>
            </a:r>
            <a:endParaRPr lang="en-US" altLang="zh-CN" dirty="0"/>
          </a:p>
          <a:p>
            <a:r>
              <a:rPr lang="zh-CN" altLang="en-US" dirty="0"/>
              <a:t>通过 </a:t>
            </a:r>
            <a:r>
              <a:rPr lang="en-US" altLang="zh-CN" dirty="0"/>
              <a:t>malloc </a:t>
            </a:r>
            <a:r>
              <a:rPr lang="zh-CN" altLang="en-US" dirty="0"/>
              <a:t>申请的内存就可以被当作一个数组，相比静态数组更灵活。</a:t>
            </a:r>
            <a:endParaRPr lang="en-US" altLang="zh-CN" dirty="0"/>
          </a:p>
          <a:p>
            <a:r>
              <a:rPr lang="en-US" altLang="zh-CN" dirty="0"/>
              <a:t>malloc </a:t>
            </a:r>
            <a:r>
              <a:rPr lang="zh-CN" altLang="en-US" dirty="0"/>
              <a:t>返回的是 </a:t>
            </a:r>
            <a:r>
              <a:rPr lang="en-US" altLang="zh-CN" dirty="0"/>
              <a:t>void* </a:t>
            </a:r>
            <a:r>
              <a:rPr lang="zh-CN" altLang="en-US" dirty="0"/>
              <a:t>指针，使用前需要转换为其他类型的指针。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4294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76B3FB-4BF9-B034-B4BF-EA718BCF4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</a:t>
            </a:r>
            <a:r>
              <a:rPr lang="zh-CN" altLang="en-US" dirty="0"/>
              <a:t>动态内存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F6629A-281F-EEA5-3A0C-EABB0ED10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内存是重要的系统资源，必须严谨对待和处理。</a:t>
            </a:r>
            <a:endParaRPr lang="en-US" altLang="zh-CN" dirty="0"/>
          </a:p>
          <a:p>
            <a:r>
              <a:rPr lang="zh-CN" altLang="en-US" dirty="0"/>
              <a:t>所有申请过的内存在使用后都应该释放，没有释放内存将会造成内存泄露。</a:t>
            </a:r>
            <a:endParaRPr lang="en-US" altLang="zh-CN" dirty="0"/>
          </a:p>
          <a:p>
            <a:r>
              <a:rPr lang="zh-CN" altLang="en-US" dirty="0"/>
              <a:t>在程序运行过程中，如果尝试内存泄漏，程序的可用内存将会不断减少，最终程序会被强制终止，错误为内存溢出 </a:t>
            </a:r>
            <a:r>
              <a:rPr lang="en-US" altLang="zh-CN" dirty="0"/>
              <a:t>Out Of Memory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泄露的内存在程序结束后不一定能够被操作系统找回，有可能导致整个系统运行低效和不稳定。</a:t>
            </a:r>
            <a:endParaRPr lang="en-US" altLang="zh-CN" dirty="0"/>
          </a:p>
          <a:p>
            <a:r>
              <a:rPr lang="zh-CN" altLang="en-US" dirty="0"/>
              <a:t>除了防止内存泄漏，还要防止释放后读写和多次释放。</a:t>
            </a:r>
            <a:endParaRPr lang="en-US" altLang="zh-CN" dirty="0"/>
          </a:p>
          <a:p>
            <a:r>
              <a:rPr lang="zh-CN" altLang="en-US" dirty="0"/>
              <a:t>在归还内存后，该内存区域将重新归操作系统管理，访问或者再次释放都将触发系统保护机制，程序也会被强制终止，错误为段错误 </a:t>
            </a:r>
            <a:r>
              <a:rPr lang="en-US" altLang="zh-CN" dirty="0"/>
              <a:t>Segmentation Fault</a:t>
            </a:r>
            <a:r>
              <a:rPr lang="zh-CN" altLang="en-US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725285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6DD673-0096-7551-9264-EDBCAFAD1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5AE813-CD8C-69AF-7EAE-3A123538C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b="1" dirty="0"/>
              <a:t>数组</a:t>
            </a:r>
            <a:r>
              <a:rPr lang="en-US" altLang="zh-CN" b="1" dirty="0"/>
              <a:t> </a:t>
            </a:r>
            <a:r>
              <a:rPr lang="zh-CN" altLang="en-US" b="1" dirty="0"/>
              <a:t>声明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617C8AE-EA7B-CD21-236C-A36C1BA99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>
                <a:latin typeface="+mn-lt"/>
                <a:ea typeface="+mn-ea"/>
              </a:rPr>
              <a:t>数组的声明格式为 </a:t>
            </a:r>
            <a:r>
              <a:rPr lang="en-US" altLang="zh-CN" i="1" dirty="0">
                <a:latin typeface="+mn-lt"/>
                <a:ea typeface="+mn-ea"/>
              </a:rPr>
              <a:t>&lt;TYPE&gt;</a:t>
            </a:r>
            <a:r>
              <a:rPr lang="en-US" altLang="zh-CN" dirty="0">
                <a:latin typeface="+mn-lt"/>
                <a:ea typeface="+mn-ea"/>
              </a:rPr>
              <a:t> </a:t>
            </a:r>
            <a:r>
              <a:rPr lang="en-US" altLang="zh-CN" i="1" dirty="0">
                <a:latin typeface="+mn-lt"/>
                <a:ea typeface="+mn-ea"/>
              </a:rPr>
              <a:t>&lt;IDENTIFIER&gt;</a:t>
            </a:r>
            <a:r>
              <a:rPr lang="en-US" altLang="zh-CN" dirty="0">
                <a:latin typeface="+mn-lt"/>
                <a:ea typeface="+mn-ea"/>
              </a:rPr>
              <a:t>[</a:t>
            </a:r>
            <a:r>
              <a:rPr lang="en-US" altLang="zh-CN" i="1" dirty="0">
                <a:latin typeface="+mn-lt"/>
                <a:ea typeface="+mn-ea"/>
              </a:rPr>
              <a:t>&lt;SIZE&gt;</a:t>
            </a:r>
            <a:r>
              <a:rPr lang="en-US" altLang="zh-CN" dirty="0">
                <a:latin typeface="+mn-lt"/>
                <a:ea typeface="+mn-ea"/>
              </a:rPr>
              <a:t>]</a:t>
            </a:r>
            <a:r>
              <a:rPr lang="zh-CN" altLang="en-US" dirty="0">
                <a:latin typeface="+mn-lt"/>
                <a:ea typeface="+mn-ea"/>
              </a:rPr>
              <a:t>。</a:t>
            </a:r>
            <a:endParaRPr lang="en-US" altLang="zh-CN" dirty="0">
              <a:latin typeface="+mn-lt"/>
              <a:ea typeface="+mn-ea"/>
            </a:endParaRPr>
          </a:p>
          <a:p>
            <a:pPr rtl="0"/>
            <a:r>
              <a:rPr lang="en-US" altLang="zh-CN" i="1" dirty="0">
                <a:latin typeface="+mn-lt"/>
                <a:ea typeface="+mn-ea"/>
              </a:rPr>
              <a:t>&lt;TYPE&gt;</a:t>
            </a:r>
            <a:r>
              <a:rPr lang="en-US" altLang="zh-CN" dirty="0">
                <a:latin typeface="+mn-lt"/>
                <a:ea typeface="+mn-ea"/>
              </a:rPr>
              <a:t> </a:t>
            </a:r>
            <a:r>
              <a:rPr lang="zh-CN" altLang="en-US" dirty="0">
                <a:latin typeface="+mn-lt"/>
                <a:ea typeface="+mn-ea"/>
              </a:rPr>
              <a:t>表示 </a:t>
            </a:r>
            <a:r>
              <a:rPr lang="en-US" altLang="zh-CN" dirty="0">
                <a:latin typeface="+mn-lt"/>
                <a:ea typeface="+mn-ea"/>
              </a:rPr>
              <a:t>C </a:t>
            </a:r>
            <a:r>
              <a:rPr lang="zh-CN" altLang="en-US" dirty="0">
                <a:latin typeface="+mn-lt"/>
                <a:ea typeface="+mn-ea"/>
              </a:rPr>
              <a:t>语言中的各种类型。</a:t>
            </a:r>
            <a:endParaRPr lang="en-US" altLang="zh-CN" dirty="0">
              <a:latin typeface="+mn-lt"/>
              <a:ea typeface="+mn-ea"/>
            </a:endParaRPr>
          </a:p>
          <a:p>
            <a:pPr rtl="0"/>
            <a:r>
              <a:rPr lang="en-US" altLang="zh-CN" i="1" dirty="0">
                <a:latin typeface="+mn-lt"/>
                <a:ea typeface="+mn-ea"/>
              </a:rPr>
              <a:t>&lt;IDENTIFIER&gt;</a:t>
            </a:r>
            <a:r>
              <a:rPr lang="en-US" altLang="zh-CN" dirty="0">
                <a:latin typeface="+mn-lt"/>
                <a:ea typeface="+mn-ea"/>
              </a:rPr>
              <a:t> </a:t>
            </a:r>
            <a:r>
              <a:rPr lang="zh-CN" altLang="en-US" dirty="0">
                <a:latin typeface="+mn-lt"/>
                <a:ea typeface="+mn-ea"/>
              </a:rPr>
              <a:t>表示标识符，规则与变量相同。</a:t>
            </a:r>
            <a:endParaRPr lang="en-US" altLang="zh-CN" dirty="0">
              <a:latin typeface="+mn-lt"/>
              <a:ea typeface="+mn-ea"/>
            </a:endParaRPr>
          </a:p>
          <a:p>
            <a:pPr rtl="0"/>
            <a:r>
              <a:rPr lang="en-US" altLang="zh-CN" i="1" dirty="0">
                <a:latin typeface="+mn-lt"/>
                <a:ea typeface="+mn-ea"/>
              </a:rPr>
              <a:t>&lt;SIZE&gt; </a:t>
            </a:r>
            <a:r>
              <a:rPr lang="zh-CN" altLang="en-US" dirty="0">
                <a:latin typeface="+mn-lt"/>
                <a:ea typeface="+mn-ea"/>
              </a:rPr>
              <a:t>表示数组的大小，是一个非负常量，表示这个数组包含多少个类型为</a:t>
            </a:r>
            <a:r>
              <a:rPr lang="zh-CN" altLang="en-US" i="1" dirty="0">
                <a:latin typeface="+mn-lt"/>
                <a:ea typeface="+mn-ea"/>
              </a:rPr>
              <a:t> </a:t>
            </a:r>
            <a:r>
              <a:rPr lang="en-US" altLang="zh-CN" i="1" dirty="0">
                <a:latin typeface="+mn-lt"/>
                <a:ea typeface="+mn-ea"/>
              </a:rPr>
              <a:t>&lt;TYPE&gt; </a:t>
            </a:r>
            <a:r>
              <a:rPr lang="zh-CN" altLang="en-US" dirty="0">
                <a:latin typeface="+mn-lt"/>
                <a:ea typeface="+mn-ea"/>
              </a:rPr>
              <a:t>的内存单元。</a:t>
            </a:r>
          </a:p>
        </p:txBody>
      </p:sp>
    </p:spTree>
    <p:extLst>
      <p:ext uri="{BB962C8B-B14F-4D97-AF65-F5344CB8AC3E}">
        <p14:creationId xmlns:p14="http://schemas.microsoft.com/office/powerpoint/2010/main" val="1484539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6B1F598-BFE5-1D6D-4AF8-D2E8BECCC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语言与标准库 </a:t>
            </a:r>
            <a:r>
              <a:rPr lang="zh-CN" altLang="en-US" dirty="0"/>
              <a:t>动态内存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0DAEB626-948B-47F3-BF1C-0940D57A3F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142067"/>
            <a:ext cx="10759338" cy="418606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b="0" dirty="0">
                <a:effectLst/>
                <a:latin typeface="Cascadia Mono" panose="020B0609020000020004" pitchFamily="49" charset="0"/>
              </a:rPr>
              <a:t>From 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src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stdlib</a:t>
            </a:r>
            <a:r>
              <a:rPr lang="en-US" altLang="zh-CN" b="0" i="1" dirty="0">
                <a:effectLst/>
                <a:latin typeface="Cascadia Mono" panose="020B0609020000020004" pitchFamily="49" charset="0"/>
              </a:rPr>
              <a:t>/memory-</a:t>
            </a:r>
            <a:r>
              <a:rPr lang="en-US" altLang="zh-CN" b="0" i="1" dirty="0" err="1">
                <a:effectLst/>
                <a:latin typeface="Cascadia Mono" panose="020B0609020000020004" pitchFamily="49" charset="0"/>
              </a:rPr>
              <a:t>allocation.c</a:t>
            </a:r>
            <a:endParaRPr lang="en-US" altLang="zh-CN" b="0" dirty="0"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stdio.h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#include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stdlib.h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&gt;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dirty="0">
                <a:solidFill>
                  <a:srgbClr val="ABB2BF"/>
                </a:solidFill>
                <a:latin typeface="Cascadia Mono" panose="020B0609020000020004" pitchFamily="49" charset="0"/>
              </a:rPr>
              <a:t> </a:t>
            </a:r>
          </a:p>
          <a:p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main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void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dynamic_array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malloc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 err="1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sizeof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*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dynamic_array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NULL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"Failed to allocate memory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EXIT_FAILURE;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for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(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&lt;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10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++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 {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dynamic_array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    </a:t>
            </a:r>
            <a:r>
              <a:rPr lang="en-US" altLang="zh-CN" b="0" dirty="0" err="1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printf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 err="1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dynamic_array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] =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%d</a:t>
            </a:r>
            <a:r>
              <a:rPr lang="en-US" altLang="zh-CN" b="0" dirty="0">
                <a:solidFill>
                  <a:srgbClr val="56B6C2"/>
                </a:solidFill>
                <a:effectLst/>
                <a:latin typeface="Cascadia Mono" panose="020B0609020000020004" pitchFamily="49" charset="0"/>
              </a:rPr>
              <a:t>\n</a:t>
            </a:r>
            <a:r>
              <a:rPr lang="en-US" altLang="zh-CN" b="0" dirty="0">
                <a:solidFill>
                  <a:srgbClr val="98C379"/>
                </a:solidFill>
                <a:effectLst/>
                <a:latin typeface="Cascadia Mono" panose="020B0609020000020004" pitchFamily="49" charset="0"/>
              </a:rPr>
              <a:t>"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, </a:t>
            </a:r>
            <a:r>
              <a:rPr lang="en-US" altLang="zh-CN" b="0" dirty="0" err="1">
                <a:solidFill>
                  <a:srgbClr val="E06C75"/>
                </a:solidFill>
                <a:effectLst/>
                <a:latin typeface="Cascadia Mono" panose="020B0609020000020004" pitchFamily="49" charset="0"/>
              </a:rPr>
              <a:t>dynamic_array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[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i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]);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}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61AFEF"/>
                </a:solidFill>
                <a:effectLst/>
                <a:latin typeface="Cascadia Mono" panose="020B0609020000020004" pitchFamily="49" charset="0"/>
              </a:rPr>
              <a:t>free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(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dynamic_array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 err="1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dynamic_array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</a:rPr>
              <a:t>NULL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;</a:t>
            </a:r>
            <a:r>
              <a:rPr lang="en-US" altLang="zh-CN" b="0" i="1" dirty="0">
                <a:solidFill>
                  <a:srgbClr val="7F848E"/>
                </a:solidFill>
                <a:effectLst/>
                <a:latin typeface="Cascadia Mono" panose="020B0609020000020004" pitchFamily="49" charset="0"/>
              </a:rPr>
              <a:t> // Reset the pointer even though we no longer need it.</a:t>
            </a:r>
            <a:endParaRPr lang="en-US" altLang="zh-CN" b="0" dirty="0">
              <a:solidFill>
                <a:srgbClr val="ABB2BF"/>
              </a:solidFill>
              <a:effectLst/>
              <a:latin typeface="Cascadia Mono" panose="020B0609020000020004" pitchFamily="49" charset="0"/>
            </a:endParaRP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   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</a:rPr>
              <a:t>return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 EXIT_SUCCESS;</a:t>
            </a:r>
          </a:p>
          <a:p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</a:rPr>
              <a:t>}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06314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光点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73867"/>
            <a:ext cx="7197726" cy="2421464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dirty="0"/>
              <a:t>THANK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B64FA72-B055-4AE3-A6FD-8071BD687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95332"/>
            <a:ext cx="7197726" cy="1405467"/>
          </a:xfrm>
        </p:spPr>
        <p:txBody>
          <a:bodyPr rtlCol="0">
            <a:normAutofit/>
          </a:bodyPr>
          <a:lstStyle/>
          <a:p>
            <a:pPr rtl="0"/>
            <a:r>
              <a:rPr lang="en-US" altLang="zh-CN" cap="none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oosquare@outlook.com</a:t>
            </a: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D0C7EC-CB98-1AFC-9F55-CF9CD6D13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数组</a:t>
            </a:r>
            <a:r>
              <a:rPr lang="en-US" altLang="zh-CN" b="1" dirty="0"/>
              <a:t> </a:t>
            </a:r>
            <a:r>
              <a:rPr lang="zh-CN" altLang="en-US" b="1" dirty="0"/>
              <a:t>声明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FB4D3E-2B06-5BDB-BE0E-381579F73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Aft>
                <a:spcPts val="0"/>
              </a:spcAft>
              <a:buNone/>
            </a:pPr>
            <a:r>
              <a:rPr lang="en-US" altLang="zh-CN" dirty="0">
                <a:latin typeface="Cascadia Mono" panose="020B0609020000020004" pitchFamily="49" charset="0"/>
                <a:cs typeface="Cascadia Mono" panose="020B0609020000020004" pitchFamily="49" charset="0"/>
              </a:rPr>
              <a:t>From </a:t>
            </a:r>
            <a:r>
              <a:rPr lang="en-US" altLang="zh-CN" i="1" dirty="0" err="1">
                <a:latin typeface="Cascadia Mono" panose="020B0609020000020004" pitchFamily="49" charset="0"/>
              </a:rPr>
              <a:t>src</a:t>
            </a:r>
            <a:r>
              <a:rPr lang="en-US" altLang="zh-CN" i="1" dirty="0">
                <a:latin typeface="Cascadia Mono" panose="020B0609020000020004" pitchFamily="49" charset="0"/>
              </a:rPr>
              <a:t>/array/</a:t>
            </a:r>
            <a:r>
              <a:rPr lang="en-US" altLang="zh-CN" i="1" dirty="0">
                <a:latin typeface="Cascadia Mono" panose="020B0609020000020004" pitchFamily="49" charset="0"/>
                <a:cs typeface="Cascadia Mono" panose="020B0609020000020004" pitchFamily="49" charset="0"/>
              </a:rPr>
              <a:t>array-</a:t>
            </a:r>
            <a:r>
              <a:rPr lang="en-US" altLang="zh-CN" i="1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declaration.c</a:t>
            </a:r>
            <a:endParaRPr lang="en-US" altLang="zh-CN" b="0" i="1" dirty="0">
              <a:effectLst/>
              <a:latin typeface="Cascadia Mono" panose="020B0609020000020004" pitchFamily="49" charset="0"/>
              <a:cs typeface="Cascadia Mono" panose="020B0609020000020004" pitchFamily="49" charset="0"/>
            </a:endParaRP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const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 SIZE </a:t>
            </a: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=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30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int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array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10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];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char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array2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[</a:t>
            </a:r>
            <a:r>
              <a:rPr lang="en-US" altLang="zh-CN" b="0" dirty="0">
                <a:solidFill>
                  <a:srgbClr val="D19A66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20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];</a:t>
            </a:r>
          </a:p>
          <a:p>
            <a:pPr>
              <a:spcAft>
                <a:spcPts val="0"/>
              </a:spcAft>
            </a:pPr>
            <a:r>
              <a:rPr lang="en-US" altLang="zh-CN" b="0" dirty="0">
                <a:solidFill>
                  <a:srgbClr val="C678DD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long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altLang="zh-CN" b="0" dirty="0" err="1">
                <a:solidFill>
                  <a:srgbClr val="C678DD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long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 </a:t>
            </a:r>
            <a:r>
              <a:rPr lang="en-US" altLang="zh-CN" b="0" dirty="0">
                <a:solidFill>
                  <a:srgbClr val="E06C75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array3</a:t>
            </a:r>
            <a:r>
              <a:rPr lang="en-US" altLang="zh-CN" b="0" dirty="0">
                <a:solidFill>
                  <a:srgbClr val="ABB2BF"/>
                </a:solidFill>
                <a:effectLst/>
                <a:latin typeface="Cascadia Mono" panose="020B0609020000020004" pitchFamily="49" charset="0"/>
                <a:cs typeface="Cascadia Mono" panose="020B0609020000020004" pitchFamily="49" charset="0"/>
              </a:rPr>
              <a:t>[SIZE]; // Constant as size</a:t>
            </a:r>
          </a:p>
        </p:txBody>
      </p:sp>
    </p:spTree>
    <p:extLst>
      <p:ext uri="{BB962C8B-B14F-4D97-AF65-F5344CB8AC3E}">
        <p14:creationId xmlns:p14="http://schemas.microsoft.com/office/powerpoint/2010/main" val="2840277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53D00-0D37-55AC-2421-A8814FE9D6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31A6C3-C569-D209-523E-C3EBC9BA0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b="1" dirty="0"/>
              <a:t>数组</a:t>
            </a:r>
            <a:r>
              <a:rPr lang="en-US" altLang="zh-CN" b="1" dirty="0"/>
              <a:t> </a:t>
            </a:r>
            <a:r>
              <a:rPr lang="zh-CN" altLang="en-US" b="1" dirty="0"/>
              <a:t>初始化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5700A57-BEF3-DDC3-A4FB-2FA01140B2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>
                <a:latin typeface="+mn-lt"/>
                <a:ea typeface="+mn-ea"/>
              </a:rPr>
              <a:t>声明了数组后，数组仅仅是一段连续的内存单元，其中的内容是未初始化的。</a:t>
            </a:r>
            <a:endParaRPr lang="en-US" altLang="zh-CN" dirty="0">
              <a:latin typeface="+mn-lt"/>
              <a:ea typeface="+mn-ea"/>
            </a:endParaRPr>
          </a:p>
          <a:p>
            <a:pPr rtl="0"/>
            <a:r>
              <a:rPr lang="zh-CN" altLang="en-US" dirty="0">
                <a:latin typeface="+mn-lt"/>
                <a:ea typeface="+mn-ea"/>
              </a:rPr>
              <a:t>声明在全局或静态范围的数组的内存单元默认值是全为 </a:t>
            </a:r>
            <a:r>
              <a:rPr lang="en-US" altLang="zh-CN" dirty="0">
                <a:latin typeface="+mn-lt"/>
                <a:ea typeface="+mn-ea"/>
              </a:rPr>
              <a:t>0</a:t>
            </a:r>
            <a:r>
              <a:rPr lang="zh-CN" altLang="en-US" dirty="0">
                <a:latin typeface="+mn-lt"/>
                <a:ea typeface="+mn-ea"/>
              </a:rPr>
              <a:t>，而在局部声明的数组则不确定。</a:t>
            </a:r>
            <a:endParaRPr lang="en-US" altLang="zh-CN" dirty="0">
              <a:latin typeface="+mn-lt"/>
              <a:ea typeface="+mn-ea"/>
            </a:endParaRPr>
          </a:p>
          <a:p>
            <a:r>
              <a:rPr lang="zh-CN" altLang="en-US" dirty="0">
                <a:latin typeface="+mn-lt"/>
                <a:ea typeface="+mn-ea"/>
              </a:rPr>
              <a:t>在访问数组前，一定要对其进行初始化。</a:t>
            </a:r>
            <a:endParaRPr lang="en-US" altLang="zh-CN" dirty="0">
              <a:latin typeface="+mn-lt"/>
              <a:ea typeface="+mn-ea"/>
            </a:endParaRPr>
          </a:p>
          <a:p>
            <a:r>
              <a:rPr lang="zh-CN" altLang="en-US" dirty="0">
                <a:latin typeface="+mn-lt"/>
                <a:ea typeface="+mn-ea"/>
              </a:rPr>
              <a:t>在声明数组的时候，就可以直接进行初始化：</a:t>
            </a:r>
            <a:endParaRPr lang="en-US" altLang="zh-CN" dirty="0">
              <a:latin typeface="+mn-lt"/>
              <a:ea typeface="+mn-ea"/>
            </a:endParaRPr>
          </a:p>
          <a:p>
            <a:r>
              <a:rPr lang="en-US" altLang="zh-CN" i="1" dirty="0">
                <a:latin typeface="+mn-lt"/>
                <a:ea typeface="+mn-ea"/>
              </a:rPr>
              <a:t>&lt;TYPE&gt;</a:t>
            </a:r>
            <a:r>
              <a:rPr lang="en-US" altLang="zh-CN" dirty="0">
                <a:latin typeface="+mn-lt"/>
                <a:ea typeface="+mn-ea"/>
              </a:rPr>
              <a:t> </a:t>
            </a:r>
            <a:r>
              <a:rPr lang="en-US" altLang="zh-CN" i="1" dirty="0">
                <a:latin typeface="+mn-lt"/>
                <a:ea typeface="+mn-ea"/>
              </a:rPr>
              <a:t>&lt;IDENTIFIER&gt;</a:t>
            </a:r>
            <a:r>
              <a:rPr lang="en-US" altLang="zh-CN" dirty="0">
                <a:latin typeface="+mn-lt"/>
                <a:ea typeface="+mn-ea"/>
              </a:rPr>
              <a:t>[</a:t>
            </a:r>
            <a:r>
              <a:rPr lang="en-US" altLang="zh-CN" i="1" dirty="0">
                <a:latin typeface="+mn-lt"/>
                <a:ea typeface="+mn-ea"/>
              </a:rPr>
              <a:t>&lt;SIZE&gt;</a:t>
            </a:r>
            <a:r>
              <a:rPr lang="en-US" altLang="zh-CN" dirty="0">
                <a:latin typeface="+mn-lt"/>
                <a:ea typeface="+mn-ea"/>
              </a:rPr>
              <a:t>] = { </a:t>
            </a:r>
            <a:r>
              <a:rPr lang="en-US" altLang="zh-CN" i="1" dirty="0">
                <a:latin typeface="+mn-lt"/>
                <a:ea typeface="+mn-ea"/>
              </a:rPr>
              <a:t>&lt;VALUE1&gt;, &lt;VALUE2&gt;, ...</a:t>
            </a:r>
            <a:r>
              <a:rPr lang="en-US" altLang="zh-CN" dirty="0">
                <a:latin typeface="+mn-lt"/>
                <a:ea typeface="+mn-ea"/>
              </a:rPr>
              <a:t> }</a:t>
            </a:r>
          </a:p>
          <a:p>
            <a:r>
              <a:rPr lang="zh-CN" altLang="en-US" dirty="0">
                <a:latin typeface="+mn-lt"/>
                <a:ea typeface="+mn-ea"/>
              </a:rPr>
              <a:t>在初始化列表中的元素按照顺序赋值到数组的各个元素。</a:t>
            </a:r>
            <a:endParaRPr lang="en-US" altLang="zh-CN" dirty="0">
              <a:latin typeface="+mn-lt"/>
              <a:ea typeface="+mn-ea"/>
            </a:endParaRPr>
          </a:p>
          <a:p>
            <a:endParaRPr lang="en-US" altLang="zh-CN" dirty="0">
              <a:latin typeface="+mn-lt"/>
              <a:ea typeface="+mn-ea"/>
            </a:endParaRPr>
          </a:p>
          <a:p>
            <a:pPr marL="0" indent="0" rtl="0">
              <a:buNone/>
            </a:pPr>
            <a:endParaRPr lang="en-US" altLang="zh-CN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223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体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ascadia Mono 思源黑体 CN">
      <a:majorFont>
        <a:latin typeface="Cascadia Mono"/>
        <a:ea typeface="思源黑体 CN"/>
        <a:cs typeface=""/>
      </a:majorFont>
      <a:minorFont>
        <a:latin typeface="Cascadia Mono"/>
        <a:ea typeface="思源黑体 CN"/>
        <a:cs typeface="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174_TF22566005_Win32" id="{8767197E-7510-42F8-B763-E45F3770E5A5}" vid="{CF90D904-521C-4459-A9B7-C388B2C4B831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08B90B-70ED-4539-9C14-FB2728D906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754</TotalTime>
  <Words>7306</Words>
  <Application>Microsoft Office PowerPoint</Application>
  <PresentationFormat>宽屏</PresentationFormat>
  <Paragraphs>722</Paragraphs>
  <Slides>71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71</vt:i4>
      </vt:variant>
    </vt:vector>
  </HeadingPairs>
  <TitlesOfParts>
    <vt:vector size="77" baseType="lpstr">
      <vt:lpstr>Cambria Math</vt:lpstr>
      <vt:lpstr>Arial</vt:lpstr>
      <vt:lpstr>Consolas</vt:lpstr>
      <vt:lpstr>Microsoft YaHei UI</vt:lpstr>
      <vt:lpstr>Cascadia Mono</vt:lpstr>
      <vt:lpstr>天体</vt:lpstr>
      <vt:lpstr>The C Programming Language Lecture 4</vt:lpstr>
      <vt:lpstr>准备</vt:lpstr>
      <vt:lpstr>准备</vt:lpstr>
      <vt:lpstr>准备</vt:lpstr>
      <vt:lpstr>数组</vt:lpstr>
      <vt:lpstr>数组 基本概念</vt:lpstr>
      <vt:lpstr>数组 声明</vt:lpstr>
      <vt:lpstr>数组 声明</vt:lpstr>
      <vt:lpstr>数组 初始化</vt:lpstr>
      <vt:lpstr>数组 初始化</vt:lpstr>
      <vt:lpstr>数组 基本操作</vt:lpstr>
      <vt:lpstr>数组 基本操作</vt:lpstr>
      <vt:lpstr>数组 指针的简单介绍</vt:lpstr>
      <vt:lpstr>数组 指针的简单介绍</vt:lpstr>
      <vt:lpstr>数组 与指针的关系</vt:lpstr>
      <vt:lpstr>数组 函数参数</vt:lpstr>
      <vt:lpstr>数组 函数参数</vt:lpstr>
      <vt:lpstr>数组 多维数组</vt:lpstr>
      <vt:lpstr>数组 多维数组</vt:lpstr>
      <vt:lpstr>数组 错误用法 非法大小</vt:lpstr>
      <vt:lpstr>数组 错误用法 下标越界</vt:lpstr>
      <vt:lpstr>数组 错误用法 悬垂指针</vt:lpstr>
      <vt:lpstr>字符</vt:lpstr>
      <vt:lpstr>字符 基本概念</vt:lpstr>
      <vt:lpstr>字符 字面量</vt:lpstr>
      <vt:lpstr>字符 字面量</vt:lpstr>
      <vt:lpstr>字符 转义序列</vt:lpstr>
      <vt:lpstr>字符 转义序列</vt:lpstr>
      <vt:lpstr>字符 类型测试</vt:lpstr>
      <vt:lpstr>字符 类型测试</vt:lpstr>
      <vt:lpstr>字符串</vt:lpstr>
      <vt:lpstr>字符串 基本概念</vt:lpstr>
      <vt:lpstr>字符串 字面量</vt:lpstr>
      <vt:lpstr>字符串 声明</vt:lpstr>
      <vt:lpstr>字符串 内存表示</vt:lpstr>
      <vt:lpstr>字符串 内存表示</vt:lpstr>
      <vt:lpstr>字符串 基本操作</vt:lpstr>
      <vt:lpstr>字符串 基本操作 字符串长度</vt:lpstr>
      <vt:lpstr>字符串 基本操作 字符串长度</vt:lpstr>
      <vt:lpstr>字符串 基本操作 字符串复制</vt:lpstr>
      <vt:lpstr>字符串 基本操作 字符串复制</vt:lpstr>
      <vt:lpstr>字符串 基本操作 字符串拼接</vt:lpstr>
      <vt:lpstr>字符串 基本操作 字符串拼接</vt:lpstr>
      <vt:lpstr>字符串 基本操作 字符串比较</vt:lpstr>
      <vt:lpstr>字符串 基本操作 字符串比较</vt:lpstr>
      <vt:lpstr>字符串 基本操作 子串查找</vt:lpstr>
      <vt:lpstr>字符串 基本操作 子串查找</vt:lpstr>
      <vt:lpstr>字符串 基本操作 解析整数</vt:lpstr>
      <vt:lpstr>字符串 基本操作 解析整数</vt:lpstr>
      <vt:lpstr>字符串 错误用法 修改字面量</vt:lpstr>
      <vt:lpstr>字符串 错误用法 没有为'\0'预留空间</vt:lpstr>
      <vt:lpstr>字符串 错误用法 重复调用strlen</vt:lpstr>
      <vt:lpstr>字符串 错误用法 缓冲区溢出</vt:lpstr>
      <vt:lpstr>语言与标准库</vt:lpstr>
      <vt:lpstr>语言与标准库 介绍</vt:lpstr>
      <vt:lpstr>语言与标准库 C语言标准</vt:lpstr>
      <vt:lpstr>语言与标准库 数学函数</vt:lpstr>
      <vt:lpstr>语言与标准库 伪随机数生成</vt:lpstr>
      <vt:lpstr>语言与标准库 伪随机数生成</vt:lpstr>
      <vt:lpstr>语言与标准库 数值极限</vt:lpstr>
      <vt:lpstr>语言与标准库 算法</vt:lpstr>
      <vt:lpstr>语言与标准库 算法</vt:lpstr>
      <vt:lpstr>语言与标准库 文件IO</vt:lpstr>
      <vt:lpstr>语言与标准库 文件IO</vt:lpstr>
      <vt:lpstr>语言与标准库 文件IO</vt:lpstr>
      <vt:lpstr>语言与标准库 文件IO</vt:lpstr>
      <vt:lpstr>语言与标准库 文件IO</vt:lpstr>
      <vt:lpstr>语言与标准库 动态内存</vt:lpstr>
      <vt:lpstr>语言与标准库 动态内存</vt:lpstr>
      <vt:lpstr>语言与标准库 动态内存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Justin Chen</dc:creator>
  <cp:lastModifiedBy>Justin Chen</cp:lastModifiedBy>
  <cp:revision>168</cp:revision>
  <dcterms:created xsi:type="dcterms:W3CDTF">2024-10-23T13:28:52Z</dcterms:created>
  <dcterms:modified xsi:type="dcterms:W3CDTF">2024-10-29T14:28:51Z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